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 id="2147483691"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9144000" cy="6858000" type="screen4x3"/>
  <p:notesSz cx="6858000" cy="9144000"/>
  <p:embeddedFontLst>
    <p:embeddedFont>
      <p:font typeface="Verdana" panose="020B060403050404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Arial Black" panose="020B0A04020102020204" pitchFamily="34" charset="0"/>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8" d="100"/>
          <a:sy n="108" d="100"/>
        </p:scale>
        <p:origin x="-762"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071013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21" name="Shape 3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28" name="Shape 3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35" name="Shape 3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41" name="Shape 3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47" name="Shape 3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52" name="Shape 3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59" name="Shape 3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67" name="Shape 3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63" name="Shape 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35" name="Shape 5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14" name="Shape 3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8" name="Shape 88"/>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4" name="Shape 94"/>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0" name="Shape 100"/>
          <p:cNvSpPr txBox="1">
            <a:spLocks noGrp="1"/>
          </p:cNvSpPr>
          <p:nvPr>
            <p:ph type="body" idx="1"/>
          </p:nvPr>
        </p:nvSpPr>
        <p:spPr>
          <a:xfrm rot="5400000">
            <a:off x="541350" y="190487"/>
            <a:ext cx="5851500" cy="6019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6" name="Shape 106"/>
          <p:cNvSpPr txBox="1">
            <a:spLocks noGrp="1"/>
          </p:cNvSpPr>
          <p:nvPr>
            <p:ph type="body" idx="1"/>
          </p:nvPr>
        </p:nvSpPr>
        <p:spPr>
          <a:xfrm rot="5400000">
            <a:off x="2308950" y="-251550"/>
            <a:ext cx="4526100"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2" name="Shape 112"/>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9" name="Shape 119"/>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4"/>
        <p:cNvGrpSpPr/>
        <p:nvPr/>
      </p:nvGrpSpPr>
      <p:grpSpPr>
        <a:xfrm>
          <a:off x="0" y="0"/>
          <a:ext cx="0" cy="0"/>
          <a:chOff x="0" y="0"/>
          <a:chExt cx="0" cy="0"/>
        </a:xfrm>
      </p:grpSpPr>
      <p:sp>
        <p:nvSpPr>
          <p:cNvPr id="125" name="Shape 125"/>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0" name="Shape 130"/>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5" name="Shape 135"/>
          <p:cNvSpPr txBox="1">
            <a:spLocks noGrp="1"/>
          </p:cNvSpPr>
          <p:nvPr>
            <p:ph type="body" idx="1"/>
          </p:nvPr>
        </p:nvSpPr>
        <p:spPr>
          <a:xfrm>
            <a:off x="457200" y="1535112"/>
            <a:ext cx="40401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457200" y="2174875"/>
            <a:ext cx="40401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body" idx="3"/>
          </p:nvPr>
        </p:nvSpPr>
        <p:spPr>
          <a:xfrm>
            <a:off x="4645025" y="1535112"/>
            <a:ext cx="40419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4" name="Shape 144"/>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1" name="Shape 151"/>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3" name="Shape 163"/>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7"/>
        <p:cNvGrpSpPr/>
        <p:nvPr/>
      </p:nvGrpSpPr>
      <p:grpSpPr>
        <a:xfrm>
          <a:off x="0" y="0"/>
          <a:ext cx="0" cy="0"/>
          <a:chOff x="0" y="0"/>
          <a:chExt cx="0" cy="0"/>
        </a:xfrm>
      </p:grpSpPr>
      <p:sp>
        <p:nvSpPr>
          <p:cNvPr id="168" name="Shape 168"/>
          <p:cNvSpPr txBox="1">
            <a:spLocks noGrp="1"/>
          </p:cNvSpPr>
          <p:nvPr>
            <p:ph type="ctrTitle"/>
          </p:nvPr>
        </p:nvSpPr>
        <p:spPr>
          <a:xfrm>
            <a:off x="1143000" y="1122362"/>
            <a:ext cx="6858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9" name="Shape 169"/>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23887" y="1709738"/>
            <a:ext cx="78867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5" name="Shape 175"/>
          <p:cNvSpPr txBox="1">
            <a:spLocks noGrp="1"/>
          </p:cNvSpPr>
          <p:nvPr>
            <p:ph type="body" idx="1"/>
          </p:nvPr>
        </p:nvSpPr>
        <p:spPr>
          <a:xfrm>
            <a:off x="623887" y="4589462"/>
            <a:ext cx="78867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1" name="Shape 181"/>
          <p:cNvSpPr txBox="1">
            <a:spLocks noGrp="1"/>
          </p:cNvSpPr>
          <p:nvPr>
            <p:ph type="body" idx="1"/>
          </p:nvPr>
        </p:nvSpPr>
        <p:spPr>
          <a:xfrm>
            <a:off x="6286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2"/>
          </p:nvPr>
        </p:nvSpPr>
        <p:spPr>
          <a:xfrm>
            <a:off x="4629150" y="1825625"/>
            <a:ext cx="38862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62984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8" name="Shape 188"/>
          <p:cNvSpPr txBox="1">
            <a:spLocks noGrp="1"/>
          </p:cNvSpPr>
          <p:nvPr>
            <p:ph type="body" idx="1"/>
          </p:nvPr>
        </p:nvSpPr>
        <p:spPr>
          <a:xfrm>
            <a:off x="629840" y="1681163"/>
            <a:ext cx="38685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body" idx="2"/>
          </p:nvPr>
        </p:nvSpPr>
        <p:spPr>
          <a:xfrm>
            <a:off x="629840" y="2505075"/>
            <a:ext cx="38685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3"/>
          </p:nvPr>
        </p:nvSpPr>
        <p:spPr>
          <a:xfrm>
            <a:off x="4629150" y="1681163"/>
            <a:ext cx="38874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4"/>
          </p:nvPr>
        </p:nvSpPr>
        <p:spPr>
          <a:xfrm>
            <a:off x="4629150" y="2505075"/>
            <a:ext cx="38874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7" name="Shape 197"/>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0"/>
        <p:cNvGrpSpPr/>
        <p:nvPr/>
      </p:nvGrpSpPr>
      <p:grpSpPr>
        <a:xfrm>
          <a:off x="0" y="0"/>
          <a:ext cx="0" cy="0"/>
          <a:chOff x="0" y="0"/>
          <a:chExt cx="0" cy="0"/>
        </a:xfrm>
      </p:grpSpPr>
      <p:sp>
        <p:nvSpPr>
          <p:cNvPr id="201" name="Shape 20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629840" y="457200"/>
            <a:ext cx="29490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6" name="Shape 206"/>
          <p:cNvSpPr txBox="1">
            <a:spLocks noGrp="1"/>
          </p:cNvSpPr>
          <p:nvPr>
            <p:ph type="body" idx="1"/>
          </p:nvPr>
        </p:nvSpPr>
        <p:spPr>
          <a:xfrm>
            <a:off x="3887390" y="987425"/>
            <a:ext cx="46293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body" idx="2"/>
          </p:nvPr>
        </p:nvSpPr>
        <p:spPr>
          <a:xfrm>
            <a:off x="629840" y="2057400"/>
            <a:ext cx="29490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629840" y="457200"/>
            <a:ext cx="29490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3" name="Shape 213"/>
          <p:cNvSpPr>
            <a:spLocks noGrp="1"/>
          </p:cNvSpPr>
          <p:nvPr>
            <p:ph type="pic" idx="2"/>
          </p:nvPr>
        </p:nvSpPr>
        <p:spPr>
          <a:xfrm>
            <a:off x="3887390" y="987425"/>
            <a:ext cx="46293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1"/>
          </p:nvPr>
        </p:nvSpPr>
        <p:spPr>
          <a:xfrm>
            <a:off x="629840" y="2057400"/>
            <a:ext cx="29490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20" name="Shape 220"/>
          <p:cNvSpPr txBox="1">
            <a:spLocks noGrp="1"/>
          </p:cNvSpPr>
          <p:nvPr>
            <p:ph type="body" idx="1"/>
          </p:nvPr>
        </p:nvSpPr>
        <p:spPr>
          <a:xfrm rot="5400000">
            <a:off x="2396400" y="57875"/>
            <a:ext cx="4351200"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rot="5400000">
            <a:off x="4623600" y="2285275"/>
            <a:ext cx="5811900" cy="19716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26" name="Shape 226"/>
          <p:cNvSpPr txBox="1">
            <a:spLocks noGrp="1"/>
          </p:cNvSpPr>
          <p:nvPr>
            <p:ph type="body" idx="1"/>
          </p:nvPr>
        </p:nvSpPr>
        <p:spPr>
          <a:xfrm rot="5400000">
            <a:off x="623025" y="370675"/>
            <a:ext cx="5811900" cy="58008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Shape 237"/>
          <p:cNvSpPr txBox="1">
            <a:spLocks noGrp="1"/>
          </p:cNvSpPr>
          <p:nvPr>
            <p:ph type="ctrTitle"/>
          </p:nvPr>
        </p:nvSpPr>
        <p:spPr>
          <a:xfrm>
            <a:off x="1143000" y="528637"/>
            <a:ext cx="8001000" cy="2952900"/>
          </a:xfrm>
          <a:prstGeom prst="rect">
            <a:avLst/>
          </a:prstGeom>
          <a:noFill/>
          <a:ln>
            <a:noFill/>
          </a:ln>
        </p:spPr>
        <p:txBody>
          <a:bodyPr lIns="91425" tIns="91425" rIns="91425" bIns="91425" anchor="ctr" anchorCtr="0"/>
          <a:lstStyle>
            <a:lvl1pPr marL="0" marR="0" lvl="0" indent="0" algn="r" rtl="0">
              <a:lnSpc>
                <a:spcPct val="90000"/>
              </a:lnSpc>
              <a:spcBef>
                <a:spcPts val="0"/>
              </a:spcBef>
              <a:buClr>
                <a:schemeClr val="lt1"/>
              </a:buClr>
              <a:buFont typeface="Arial Black"/>
              <a:buNone/>
              <a:defRPr sz="8800" b="1" i="0" u="none" strike="noStrike" cap="none">
                <a:solidFill>
                  <a:schemeClr val="lt1"/>
                </a:solidFill>
                <a:latin typeface="Arial Black"/>
                <a:ea typeface="Arial Black"/>
                <a:cs typeface="Arial Black"/>
                <a:sym typeface="Arial Black"/>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8" name="Shape 238"/>
          <p:cNvSpPr txBox="1">
            <a:spLocks noGrp="1"/>
          </p:cNvSpPr>
          <p:nvPr>
            <p:ph type="subTitle" idx="1"/>
          </p:nvPr>
        </p:nvSpPr>
        <p:spPr>
          <a:xfrm>
            <a:off x="2286000" y="3644900"/>
            <a:ext cx="6858000" cy="1655700"/>
          </a:xfrm>
          <a:prstGeom prst="rect">
            <a:avLst/>
          </a:prstGeom>
          <a:noFill/>
          <a:ln>
            <a:noFill/>
          </a:ln>
        </p:spPr>
        <p:txBody>
          <a:bodyPr lIns="91425" tIns="91425" rIns="91425" bIns="91425" anchor="ctr" anchorCtr="0"/>
          <a:lstStyle>
            <a:lvl1pPr marL="0" marR="0" lvl="0" indent="0" algn="r" rtl="0">
              <a:lnSpc>
                <a:spcPct val="90000"/>
              </a:lnSpc>
              <a:spcBef>
                <a:spcPts val="1000"/>
              </a:spcBef>
              <a:buClr>
                <a:schemeClr val="lt1"/>
              </a:buClr>
              <a:buFont typeface="Arial"/>
              <a:buNone/>
              <a:defRPr sz="4800" b="0" i="0" u="none" strike="noStrike" cap="none">
                <a:solidFill>
                  <a:schemeClr val="lt1"/>
                </a:solidFill>
                <a:latin typeface="Arial"/>
                <a:ea typeface="Arial"/>
                <a:cs typeface="Arial"/>
                <a:sym typeface="Arial"/>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Times New Roman"/>
                <a:ea typeface="Times New Roman"/>
                <a:cs typeface="Times New Roman"/>
                <a:sym typeface="Times New Roman"/>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Times New Roman"/>
                <a:ea typeface="Times New Roman"/>
                <a:cs typeface="Times New Roman"/>
                <a:sym typeface="Times New Roman"/>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Times New Roman"/>
                <a:ea typeface="Times New Roman"/>
                <a:cs typeface="Times New Roman"/>
                <a:sym typeface="Times New Roman"/>
              </a:defRPr>
            </a:lvl9pPr>
          </a:lstStyle>
          <a:p>
            <a:endParaRPr/>
          </a:p>
        </p:txBody>
      </p:sp>
      <p:pic>
        <p:nvPicPr>
          <p:cNvPr id="239" name="Shape 239"/>
          <p:cNvPicPr preferRelativeResize="0"/>
          <p:nvPr/>
        </p:nvPicPr>
        <p:blipFill rotWithShape="1">
          <a:blip r:embed="rId3">
            <a:alphaModFix/>
          </a:blip>
          <a:srcRect/>
          <a:stretch/>
        </p:blipFill>
        <p:spPr>
          <a:xfrm>
            <a:off x="128587" y="5994151"/>
            <a:ext cx="1014600" cy="731700"/>
          </a:xfrm>
          <a:prstGeom prst="rect">
            <a:avLst/>
          </a:prstGeom>
          <a:noFill/>
          <a:ln>
            <a:noFill/>
          </a:ln>
        </p:spPr>
      </p:pic>
      <p:sp>
        <p:nvSpPr>
          <p:cNvPr id="240" name="Shape 240"/>
          <p:cNvSpPr txBox="1">
            <a:spLocks noGrp="1"/>
          </p:cNvSpPr>
          <p:nvPr>
            <p:ph type="body" idx="2"/>
          </p:nvPr>
        </p:nvSpPr>
        <p:spPr>
          <a:xfrm>
            <a:off x="2286000" y="5443537"/>
            <a:ext cx="6858000" cy="928800"/>
          </a:xfrm>
          <a:prstGeom prst="rect">
            <a:avLst/>
          </a:prstGeom>
          <a:noFill/>
          <a:ln>
            <a:noFill/>
          </a:ln>
        </p:spPr>
        <p:txBody>
          <a:bodyPr lIns="91425" tIns="91425" rIns="91425" bIns="91425" anchor="ctr" anchorCtr="0"/>
          <a:lstStyle>
            <a:lvl1pPr marL="0" marR="0" lvl="0" indent="0" algn="r" rtl="0">
              <a:lnSpc>
                <a:spcPct val="90000"/>
              </a:lnSpc>
              <a:spcBef>
                <a:spcPts val="1000"/>
              </a:spcBef>
              <a:buClr>
                <a:schemeClr val="lt1"/>
              </a:buClr>
              <a:buFont typeface="Arial"/>
              <a:buNone/>
              <a:defRPr sz="2800" b="1" i="0" u="none" strike="noStrike" cap="none">
                <a:solidFill>
                  <a:schemeClr val="lt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Default Slide">
    <p:spTree>
      <p:nvGrpSpPr>
        <p:cNvPr id="1" name="Shape 241"/>
        <p:cNvGrpSpPr/>
        <p:nvPr/>
      </p:nvGrpSpPr>
      <p:grpSpPr>
        <a:xfrm>
          <a:off x="0" y="0"/>
          <a:ext cx="0" cy="0"/>
          <a:chOff x="0" y="0"/>
          <a:chExt cx="0" cy="0"/>
        </a:xfrm>
      </p:grpSpPr>
      <p:sp>
        <p:nvSpPr>
          <p:cNvPr id="242" name="Shape 242"/>
          <p:cNvSpPr/>
          <p:nvPr/>
        </p:nvSpPr>
        <p:spPr>
          <a:xfrm>
            <a:off x="0" y="0"/>
            <a:ext cx="9144000" cy="1825500"/>
          </a:xfrm>
          <a:prstGeom prst="rect">
            <a:avLst/>
          </a:prstGeom>
          <a:solidFill>
            <a:srgbClr val="002B4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243" name="Shape 243"/>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Arial Black"/>
              <a:buNone/>
              <a:defRPr sz="4400" b="1" i="0" u="none" strike="noStrike" cap="none">
                <a:solidFill>
                  <a:schemeClr val="lt1"/>
                </a:solidFill>
                <a:latin typeface="Arial Black"/>
                <a:ea typeface="Arial Black"/>
                <a:cs typeface="Arial Black"/>
                <a:sym typeface="Arial Black"/>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4" name="Shape 244"/>
          <p:cNvSpPr txBox="1">
            <a:spLocks noGrp="1"/>
          </p:cNvSpPr>
          <p:nvPr>
            <p:ph type="body" idx="1"/>
          </p:nvPr>
        </p:nvSpPr>
        <p:spPr>
          <a:xfrm>
            <a:off x="628650" y="2055813"/>
            <a:ext cx="7886700" cy="41211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4000" b="0" i="0" u="none" strike="noStrike" cap="none">
                <a:solidFill>
                  <a:schemeClr val="dk1"/>
                </a:solidFill>
                <a:latin typeface="Arial"/>
                <a:ea typeface="Arial"/>
                <a:cs typeface="Arial"/>
                <a:sym typeface="Arial"/>
              </a:defRPr>
            </a:lvl1pPr>
            <a:lvl2pPr marL="685800" marR="0" lvl="1" indent="0" algn="l" rtl="0">
              <a:lnSpc>
                <a:spcPct val="90000"/>
              </a:lnSpc>
              <a:spcBef>
                <a:spcPts val="500"/>
              </a:spcBef>
              <a:buClr>
                <a:schemeClr val="dk1"/>
              </a:buClr>
              <a:buSzPct val="100000"/>
              <a:buFont typeface="Arial"/>
              <a:buChar char="•"/>
              <a:defRPr sz="3600" b="0" i="0" u="none" strike="noStrike" cap="none">
                <a:solidFill>
                  <a:schemeClr val="dk1"/>
                </a:solidFill>
                <a:latin typeface="Arial"/>
                <a:ea typeface="Arial"/>
                <a:cs typeface="Arial"/>
                <a:sym typeface="Arial"/>
              </a:defRPr>
            </a:lvl2pPr>
            <a:lvl3pPr marL="1143000" marR="0" lvl="2" indent="-25400" algn="l" rtl="0">
              <a:lnSpc>
                <a:spcPct val="90000"/>
              </a:lnSpc>
              <a:spcBef>
                <a:spcPts val="50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pic>
        <p:nvPicPr>
          <p:cNvPr id="245" name="Shape 245"/>
          <p:cNvPicPr preferRelativeResize="0"/>
          <p:nvPr/>
        </p:nvPicPr>
        <p:blipFill rotWithShape="1">
          <a:blip r:embed="rId2">
            <a:alphaModFix/>
          </a:blip>
          <a:srcRect/>
          <a:stretch/>
        </p:blipFill>
        <p:spPr>
          <a:xfrm>
            <a:off x="1307306" y="6541594"/>
            <a:ext cx="6954600" cy="180000"/>
          </a:xfrm>
          <a:prstGeom prst="rect">
            <a:avLst/>
          </a:prstGeom>
          <a:noFill/>
          <a:ln>
            <a:noFill/>
          </a:ln>
        </p:spPr>
      </p:pic>
      <p:pic>
        <p:nvPicPr>
          <p:cNvPr id="246" name="Shape 246"/>
          <p:cNvPicPr preferRelativeResize="0"/>
          <p:nvPr/>
        </p:nvPicPr>
        <p:blipFill rotWithShape="1">
          <a:blip r:embed="rId3">
            <a:alphaModFix/>
          </a:blip>
          <a:srcRect/>
          <a:stretch/>
        </p:blipFill>
        <p:spPr>
          <a:xfrm>
            <a:off x="375331" y="6224146"/>
            <a:ext cx="828000" cy="597300"/>
          </a:xfrm>
          <a:prstGeom prst="rect">
            <a:avLst/>
          </a:prstGeom>
          <a:noFill/>
          <a:ln>
            <a:noFill/>
          </a:ln>
        </p:spPr>
      </p:pic>
      <p:sp>
        <p:nvSpPr>
          <p:cNvPr id="247" name="Shape 247"/>
          <p:cNvSpPr txBox="1"/>
          <p:nvPr/>
        </p:nvSpPr>
        <p:spPr>
          <a:xfrm>
            <a:off x="8365616" y="6419357"/>
            <a:ext cx="4071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1" i="0" u="none" strike="noStrike" cap="none">
                <a:solidFill>
                  <a:schemeClr val="dk1"/>
                </a:solidFill>
                <a:latin typeface="Arial"/>
                <a:ea typeface="Arial"/>
                <a:cs typeface="Arial"/>
                <a:sym typeface="Arial"/>
              </a:rPr>
              <a:t>‹#›</a:t>
            </a:fld>
            <a:endParaRPr lang="en-US" sz="18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ransition Slide #1">
    <p:bg>
      <p:bgPr>
        <a:blipFill rotWithShape="1">
          <a:blip r:embed="rId2">
            <a:alphaModFix/>
          </a:blip>
          <a:stretch>
            <a:fillRect/>
          </a:stretch>
        </a:blipFill>
        <a:effectLst/>
      </p:bgPr>
    </p:bg>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2593181" y="314325"/>
            <a:ext cx="6268800" cy="61578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chemeClr val="lt1"/>
              </a:buClr>
              <a:buFont typeface="Arial"/>
              <a:buNone/>
              <a:defRPr sz="9600" b="1" i="0" u="none" strike="noStrike" cap="none">
                <a:solidFill>
                  <a:schemeClr val="lt1"/>
                </a:solidFill>
                <a:latin typeface="Arial Black"/>
                <a:ea typeface="Arial Black"/>
                <a:cs typeface="Arial Black"/>
                <a:sym typeface="Arial Black"/>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ransition Slide #3">
    <p:bg>
      <p:bgPr>
        <a:blipFill rotWithShape="1">
          <a:blip r:embed="rId2">
            <a:alphaModFix/>
          </a:blip>
          <a:stretch>
            <a:fillRect/>
          </a:stretch>
        </a:blipFill>
        <a:effectLst/>
      </p:bgPr>
    </p:bg>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2593181" y="314325"/>
            <a:ext cx="6268800" cy="61578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chemeClr val="lt1"/>
              </a:buClr>
              <a:buFont typeface="Arial"/>
              <a:buNone/>
              <a:defRPr sz="9600" b="1" i="0" u="none" strike="noStrike" cap="none">
                <a:solidFill>
                  <a:schemeClr val="lt1"/>
                </a:solidFill>
                <a:latin typeface="Arial Black"/>
                <a:ea typeface="Arial Black"/>
                <a:cs typeface="Arial Black"/>
                <a:sym typeface="Arial Black"/>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Default Slide No Header Backgroun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0" y="1"/>
            <a:ext cx="9144000" cy="1690800"/>
          </a:xfrm>
          <a:prstGeom prst="rect">
            <a:avLst/>
          </a:prstGeom>
          <a:noFill/>
          <a:ln>
            <a:noFill/>
          </a:ln>
        </p:spPr>
        <p:txBody>
          <a:bodyPr lIns="91425" tIns="91425" rIns="91425" bIns="91425" anchor="ctr" anchorCtr="0"/>
          <a:lstStyle>
            <a:lvl1pPr marL="0" marR="0" lvl="0" indent="0" algn="ctr" rtl="0">
              <a:lnSpc>
                <a:spcPct val="90000"/>
              </a:lnSpc>
              <a:spcBef>
                <a:spcPts val="0"/>
              </a:spcBef>
              <a:buClr>
                <a:srgbClr val="002B40"/>
              </a:buClr>
              <a:buFont typeface="Arial Black"/>
              <a:buNone/>
              <a:defRPr sz="5400" b="1" i="0" u="none" strike="noStrike" cap="none">
                <a:solidFill>
                  <a:srgbClr val="002B40"/>
                </a:solidFill>
                <a:latin typeface="Arial Black"/>
                <a:ea typeface="Arial Black"/>
                <a:cs typeface="Arial Black"/>
                <a:sym typeface="Arial Black"/>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4" name="Shape 254"/>
          <p:cNvSpPr txBox="1">
            <a:spLocks noGrp="1"/>
          </p:cNvSpPr>
          <p:nvPr>
            <p:ph type="body" idx="1"/>
          </p:nvPr>
        </p:nvSpPr>
        <p:spPr>
          <a:xfrm>
            <a:off x="628650" y="2055813"/>
            <a:ext cx="7886700" cy="41211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4000" b="0" i="0" u="none" strike="noStrike" cap="none">
                <a:solidFill>
                  <a:schemeClr val="dk1"/>
                </a:solidFill>
                <a:latin typeface="Arial"/>
                <a:ea typeface="Arial"/>
                <a:cs typeface="Arial"/>
                <a:sym typeface="Arial"/>
              </a:defRPr>
            </a:lvl1pPr>
            <a:lvl2pPr marL="685800" marR="0" lvl="1" indent="0" algn="l" rtl="0">
              <a:lnSpc>
                <a:spcPct val="90000"/>
              </a:lnSpc>
              <a:spcBef>
                <a:spcPts val="500"/>
              </a:spcBef>
              <a:buClr>
                <a:schemeClr val="dk1"/>
              </a:buClr>
              <a:buSzPct val="100000"/>
              <a:buFont typeface="Arial"/>
              <a:buChar char="•"/>
              <a:defRPr sz="3600" b="0" i="0" u="none" strike="noStrike" cap="none">
                <a:solidFill>
                  <a:schemeClr val="dk1"/>
                </a:solidFill>
                <a:latin typeface="Arial"/>
                <a:ea typeface="Arial"/>
                <a:cs typeface="Arial"/>
                <a:sym typeface="Arial"/>
              </a:defRPr>
            </a:lvl2pPr>
            <a:lvl3pPr marL="1143000" marR="0" lvl="2" indent="-25400" algn="l" rtl="0">
              <a:lnSpc>
                <a:spcPct val="90000"/>
              </a:lnSpc>
              <a:spcBef>
                <a:spcPts val="500"/>
              </a:spcBef>
              <a:buClr>
                <a:schemeClr val="dk1"/>
              </a:buClr>
              <a:buSzPct val="100000"/>
              <a:buFont typeface="Arial"/>
              <a:buChar char="•"/>
              <a:defRPr sz="32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pic>
        <p:nvPicPr>
          <p:cNvPr id="255" name="Shape 255"/>
          <p:cNvPicPr preferRelativeResize="0"/>
          <p:nvPr/>
        </p:nvPicPr>
        <p:blipFill rotWithShape="1">
          <a:blip r:embed="rId2">
            <a:alphaModFix/>
          </a:blip>
          <a:srcRect/>
          <a:stretch/>
        </p:blipFill>
        <p:spPr>
          <a:xfrm>
            <a:off x="1307306" y="6541594"/>
            <a:ext cx="6954600" cy="180000"/>
          </a:xfrm>
          <a:prstGeom prst="rect">
            <a:avLst/>
          </a:prstGeom>
          <a:noFill/>
          <a:ln>
            <a:noFill/>
          </a:ln>
        </p:spPr>
      </p:pic>
      <p:pic>
        <p:nvPicPr>
          <p:cNvPr id="256" name="Shape 256"/>
          <p:cNvPicPr preferRelativeResize="0"/>
          <p:nvPr/>
        </p:nvPicPr>
        <p:blipFill rotWithShape="1">
          <a:blip r:embed="rId3">
            <a:alphaModFix/>
          </a:blip>
          <a:srcRect/>
          <a:stretch/>
        </p:blipFill>
        <p:spPr>
          <a:xfrm>
            <a:off x="375331" y="6224146"/>
            <a:ext cx="828000" cy="597300"/>
          </a:xfrm>
          <a:prstGeom prst="rect">
            <a:avLst/>
          </a:prstGeom>
          <a:noFill/>
          <a:ln>
            <a:noFill/>
          </a:ln>
        </p:spPr>
      </p:pic>
      <p:sp>
        <p:nvSpPr>
          <p:cNvPr id="257" name="Shape 257"/>
          <p:cNvSpPr txBox="1"/>
          <p:nvPr/>
        </p:nvSpPr>
        <p:spPr>
          <a:xfrm>
            <a:off x="8365616" y="6419357"/>
            <a:ext cx="4071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1">
                <a:solidFill>
                  <a:schemeClr val="dk1"/>
                </a:solidFill>
                <a:latin typeface="Arial"/>
                <a:ea typeface="Arial"/>
                <a:cs typeface="Arial"/>
                <a:sym typeface="Arial"/>
              </a:rPr>
              <a:t>‹#›</a:t>
            </a:fld>
            <a:endParaRPr lang="en-US" sz="1800" b="1">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losing Title">
    <p:spTree>
      <p:nvGrpSpPr>
        <p:cNvPr id="1" name="Shape 258"/>
        <p:cNvGrpSpPr/>
        <p:nvPr/>
      </p:nvGrpSpPr>
      <p:grpSpPr>
        <a:xfrm>
          <a:off x="0" y="0"/>
          <a:ext cx="0" cy="0"/>
          <a:chOff x="0" y="0"/>
          <a:chExt cx="0" cy="0"/>
        </a:xfrm>
      </p:grpSpPr>
      <p:sp>
        <p:nvSpPr>
          <p:cNvPr id="259" name="Shape 259"/>
          <p:cNvSpPr/>
          <p:nvPr/>
        </p:nvSpPr>
        <p:spPr>
          <a:xfrm>
            <a:off x="0" y="0"/>
            <a:ext cx="9144000" cy="6858000"/>
          </a:xfrm>
          <a:prstGeom prst="rect">
            <a:avLst/>
          </a:prstGeom>
          <a:solidFill>
            <a:srgbClr val="002B4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pic>
        <p:nvPicPr>
          <p:cNvPr id="260" name="Shape 260"/>
          <p:cNvPicPr preferRelativeResize="0"/>
          <p:nvPr/>
        </p:nvPicPr>
        <p:blipFill rotWithShape="1">
          <a:blip r:embed="rId2">
            <a:alphaModFix/>
          </a:blip>
          <a:srcRect/>
          <a:stretch/>
        </p:blipFill>
        <p:spPr>
          <a:xfrm>
            <a:off x="3168145" y="2416352"/>
            <a:ext cx="2807700" cy="2025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ransition Slide #2">
    <p:bg>
      <p:bgPr>
        <a:blipFill rotWithShape="1">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2593181" y="314325"/>
            <a:ext cx="6268800" cy="61578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chemeClr val="lt1"/>
              </a:buClr>
              <a:buFont typeface="Arial"/>
              <a:buNone/>
              <a:defRPr sz="9600" b="1" i="0" u="none" strike="noStrike" cap="none">
                <a:solidFill>
                  <a:schemeClr val="lt1"/>
                </a:solidFill>
                <a:latin typeface="Arial Black"/>
                <a:ea typeface="Arial Black"/>
                <a:cs typeface="Arial Black"/>
                <a:sym typeface="Arial Black"/>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2" name="Shape 82"/>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7" name="Shape 157"/>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2" name="Shape 232"/>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Times New Roman"/>
                <a:ea typeface="Times New Roman"/>
                <a:cs typeface="Times New Roman"/>
                <a:sym typeface="Times New Roman"/>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3" name="Shape 233"/>
          <p:cNvSpPr txBox="1">
            <a:spLocks noGrp="1"/>
          </p:cNvSpPr>
          <p:nvPr>
            <p:ph type="dt" idx="10"/>
          </p:nvPr>
        </p:nvSpPr>
        <p:spPr>
          <a:xfrm>
            <a:off x="628650" y="6356350"/>
            <a:ext cx="20574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4" name="Shape 234"/>
          <p:cNvSpPr txBox="1">
            <a:spLocks noGrp="1"/>
          </p:cNvSpPr>
          <p:nvPr>
            <p:ph type="ftr" idx="11"/>
          </p:nvPr>
        </p:nvSpPr>
        <p:spPr>
          <a:xfrm>
            <a:off x="3028950" y="6356350"/>
            <a:ext cx="30861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5" name="Shape 235"/>
          <p:cNvSpPr txBox="1">
            <a:spLocks noGrp="1"/>
          </p:cNvSpPr>
          <p:nvPr>
            <p:ph type="sldNum" idx="12"/>
          </p:nvPr>
        </p:nvSpPr>
        <p:spPr>
          <a:xfrm>
            <a:off x="6457950" y="6356350"/>
            <a:ext cx="20574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Times New Roman"/>
                <a:ea typeface="Times New Roman"/>
                <a:cs typeface="Times New Roman"/>
                <a:sym typeface="Times New Roman"/>
              </a:rPr>
              <a:t>‹#›</a:t>
            </a:fld>
            <a:endParaRPr lang="en-US" sz="1200" b="0" i="0" u="none" strike="noStrike" cap="none">
              <a:solidFill>
                <a:srgbClr val="888888"/>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join.me/faith4immigr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mailto:greisa@unitedwedream.org"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paceebene.org/nonviolent-change-101/building-nonviolent-world/methods/nonviolent-action-checklist"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ruckus.org/article.php?list=type&amp;type=64" TargetMode="External"/><Relationship Id="rId5" Type="http://schemas.openxmlformats.org/officeDocument/2006/relationships/hyperlink" Target="http://www.midwestacademy.com/training/organizing-social-change/" TargetMode="External"/><Relationship Id="rId4" Type="http://schemas.openxmlformats.org/officeDocument/2006/relationships/hyperlink" Target="http://beautifultrouble.org/introduc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ww.nationalimmigrationproject.org/tools.html"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reformimmigrationforamerica.org/rise-up/"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whitehouse.gov/sites/whitehouse.gov/files/omb/budget/fy2018/amendment_03_16_18.pdf"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www.whitehouse.gov/sites/whitehouse.gov/files/omb/budget/fy2018/2018_blueprint.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ctrTitle"/>
          </p:nvPr>
        </p:nvSpPr>
        <p:spPr>
          <a:xfrm>
            <a:off x="272825" y="2128350"/>
            <a:ext cx="8748900" cy="1472100"/>
          </a:xfrm>
          <a:prstGeom prst="rect">
            <a:avLst/>
          </a:prstGeom>
        </p:spPr>
        <p:txBody>
          <a:bodyPr lIns="91425" tIns="91425" rIns="91425" bIns="91425" anchor="ctr" anchorCtr="0">
            <a:noAutofit/>
          </a:bodyPr>
          <a:lstStyle/>
          <a:p>
            <a:pPr lvl="0">
              <a:spcBef>
                <a:spcPts val="0"/>
              </a:spcBef>
              <a:buNone/>
            </a:pPr>
            <a:r>
              <a:rPr lang="en-US">
                <a:solidFill>
                  <a:schemeClr val="accent5"/>
                </a:solidFill>
              </a:rPr>
              <a:t> Prophetic Witness and Nonviolent Direct Action</a:t>
            </a:r>
          </a:p>
          <a:p>
            <a:pPr marL="0" lvl="0" indent="-69850">
              <a:spcBef>
                <a:spcPts val="0"/>
              </a:spcBef>
              <a:buClr>
                <a:schemeClr val="dk1"/>
              </a:buClr>
              <a:buSzPct val="36666"/>
              <a:buFont typeface="Arial"/>
              <a:buNone/>
            </a:pPr>
            <a:r>
              <a:rPr lang="en-US" sz="3000"/>
              <a:t>Monday, April 3rd, 4-5:30 PM ET/</a:t>
            </a:r>
          </a:p>
          <a:p>
            <a:pPr lvl="0">
              <a:spcBef>
                <a:spcPts val="0"/>
              </a:spcBef>
              <a:buClr>
                <a:schemeClr val="dk1"/>
              </a:buClr>
              <a:buSzPct val="36666"/>
              <a:buFont typeface="Arial"/>
              <a:buNone/>
            </a:pPr>
            <a:r>
              <a:rPr lang="en-US" sz="3000"/>
              <a:t>1-2:30 PM PT.*</a:t>
            </a:r>
          </a:p>
          <a:p>
            <a:pPr lvl="0">
              <a:spcBef>
                <a:spcPts val="0"/>
              </a:spcBef>
              <a:buClr>
                <a:schemeClr val="dk1"/>
              </a:buClr>
              <a:buSzPct val="36666"/>
              <a:buFont typeface="Arial"/>
              <a:buNone/>
            </a:pPr>
            <a:endParaRPr sz="3000"/>
          </a:p>
          <a:p>
            <a:pPr lvl="0">
              <a:spcBef>
                <a:spcPts val="0"/>
              </a:spcBef>
              <a:buClr>
                <a:schemeClr val="dk1"/>
              </a:buClr>
              <a:buSzPct val="61111"/>
              <a:buFont typeface="Arial"/>
              <a:buNone/>
            </a:pPr>
            <a:r>
              <a:rPr lang="en-US" sz="1800">
                <a:solidFill>
                  <a:srgbClr val="000000"/>
                </a:solidFill>
              </a:rPr>
              <a:t>For the visual portion of the webinar go to: </a:t>
            </a:r>
            <a:r>
              <a:rPr lang="en-US" sz="1800" b="1" u="sng">
                <a:solidFill>
                  <a:srgbClr val="000000"/>
                </a:solidFill>
                <a:hlinkClick r:id="rId3"/>
              </a:rPr>
              <a:t>http://join.me/faith4immigration</a:t>
            </a:r>
          </a:p>
          <a:p>
            <a:pPr lvl="0" rtl="0">
              <a:spcBef>
                <a:spcPts val="0"/>
              </a:spcBef>
              <a:buClr>
                <a:schemeClr val="dk1"/>
              </a:buClr>
              <a:buSzPct val="61111"/>
              <a:buFont typeface="Arial"/>
              <a:buNone/>
            </a:pPr>
            <a:r>
              <a:rPr lang="en-US" sz="1800">
                <a:solidFill>
                  <a:srgbClr val="000000"/>
                </a:solidFill>
              </a:rPr>
              <a:t>For audio only call, dial </a:t>
            </a:r>
            <a:r>
              <a:rPr lang="en-US" sz="1800" u="sng">
                <a:solidFill>
                  <a:srgbClr val="000000"/>
                </a:solidFill>
              </a:rPr>
              <a:t>+1.202.602.1295</a:t>
            </a:r>
            <a:r>
              <a:rPr lang="en-US" sz="1800">
                <a:solidFill>
                  <a:srgbClr val="000000"/>
                </a:solidFill>
              </a:rPr>
              <a:t>, Access Code: 354-977-836#. </a:t>
            </a:r>
          </a:p>
          <a:p>
            <a:pPr lvl="0">
              <a:spcBef>
                <a:spcPts val="0"/>
              </a:spcBef>
              <a:buNone/>
            </a:pPr>
            <a:endParaRPr sz="3000"/>
          </a:p>
        </p:txBody>
      </p:sp>
      <p:pic>
        <p:nvPicPr>
          <p:cNvPr id="268" name="Shape 268" descr="IIClogo.png"/>
          <p:cNvPicPr preferRelativeResize="0"/>
          <p:nvPr/>
        </p:nvPicPr>
        <p:blipFill>
          <a:blip r:embed="rId4">
            <a:alphaModFix/>
          </a:blip>
          <a:stretch>
            <a:fillRect/>
          </a:stretch>
        </p:blipFill>
        <p:spPr>
          <a:xfrm>
            <a:off x="2670649" y="4743225"/>
            <a:ext cx="3802697" cy="1825625"/>
          </a:xfrm>
          <a:prstGeom prst="rect">
            <a:avLst/>
          </a:prstGeom>
          <a:noFill/>
          <a:ln>
            <a:noFill/>
          </a:ln>
        </p:spPr>
      </p:pic>
      <p:sp>
        <p:nvSpPr>
          <p:cNvPr id="269" name="Shape 269"/>
          <p:cNvSpPr txBox="1"/>
          <p:nvPr/>
        </p:nvSpPr>
        <p:spPr>
          <a:xfrm>
            <a:off x="6999100" y="3885250"/>
            <a:ext cx="5418600" cy="6321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a:t>United We Dream</a:t>
            </a:r>
          </a:p>
        </p:txBody>
      </p:sp>
      <p:sp>
        <p:nvSpPr>
          <p:cNvPr id="324" name="Shape 324"/>
          <p:cNvSpPr txBox="1">
            <a:spLocks noGrp="1"/>
          </p:cNvSpPr>
          <p:nvPr>
            <p:ph type="body" idx="1"/>
          </p:nvPr>
        </p:nvSpPr>
        <p:spPr>
          <a:xfrm>
            <a:off x="3668325" y="2079675"/>
            <a:ext cx="5334600" cy="348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None/>
            </a:pPr>
            <a:r>
              <a:rPr lang="en-US" sz="3000"/>
              <a:t>Greisa Martinez Rosas</a:t>
            </a:r>
          </a:p>
          <a:p>
            <a:pPr marL="0" marR="0" lvl="0" indent="0" algn="ctr" rtl="0">
              <a:lnSpc>
                <a:spcPct val="100000"/>
              </a:lnSpc>
              <a:spcBef>
                <a:spcPts val="0"/>
              </a:spcBef>
              <a:spcAft>
                <a:spcPts val="0"/>
              </a:spcAft>
              <a:buNone/>
            </a:pPr>
            <a:r>
              <a:rPr lang="en-US" sz="3000" u="sng">
                <a:solidFill>
                  <a:schemeClr val="hlink"/>
                </a:solidFill>
                <a:hlinkClick r:id="rId3"/>
              </a:rPr>
              <a:t>greisa@unitedwedream.org</a:t>
            </a:r>
          </a:p>
          <a:p>
            <a:pPr marL="0" marR="0" lvl="0" indent="0" rtl="0">
              <a:lnSpc>
                <a:spcPct val="100000"/>
              </a:lnSpc>
              <a:spcBef>
                <a:spcPts val="0"/>
              </a:spcBef>
              <a:spcAft>
                <a:spcPts val="0"/>
              </a:spcAft>
              <a:buNone/>
            </a:pPr>
            <a:endParaRPr sz="3000"/>
          </a:p>
          <a:p>
            <a:pPr marL="0" marR="0" lvl="0" indent="0" algn="ctr" rtl="0">
              <a:lnSpc>
                <a:spcPct val="100000"/>
              </a:lnSpc>
              <a:spcBef>
                <a:spcPts val="0"/>
              </a:spcBef>
              <a:spcAft>
                <a:spcPts val="0"/>
              </a:spcAft>
              <a:buNone/>
            </a:pPr>
            <a:r>
              <a:rPr lang="en-US" sz="3000" b="1">
                <a:solidFill>
                  <a:srgbClr val="FF9900"/>
                </a:solidFill>
              </a:rPr>
              <a:t>unitedwedream.org</a:t>
            </a:r>
          </a:p>
          <a:p>
            <a:pPr marL="0" marR="0" lvl="0" indent="0" algn="ctr" rtl="0">
              <a:lnSpc>
                <a:spcPct val="100000"/>
              </a:lnSpc>
              <a:spcBef>
                <a:spcPts val="0"/>
              </a:spcBef>
              <a:spcAft>
                <a:spcPts val="0"/>
              </a:spcAft>
              <a:buNone/>
            </a:pPr>
            <a:endParaRPr sz="3000"/>
          </a:p>
          <a:p>
            <a:pPr marL="0" marR="0" lvl="0" indent="0" algn="ctr" rtl="0">
              <a:lnSpc>
                <a:spcPct val="100000"/>
              </a:lnSpc>
              <a:spcBef>
                <a:spcPts val="0"/>
              </a:spcBef>
              <a:spcAft>
                <a:spcPts val="0"/>
              </a:spcAft>
              <a:buNone/>
            </a:pPr>
            <a:r>
              <a:rPr lang="en-US" sz="3000">
                <a:solidFill>
                  <a:srgbClr val="000000"/>
                </a:solidFill>
              </a:rPr>
              <a:t>@UNITEDWEDREAM.ORG</a:t>
            </a:r>
          </a:p>
        </p:txBody>
      </p:sp>
      <p:pic>
        <p:nvPicPr>
          <p:cNvPr id="325" name="Shape 325"/>
          <p:cNvPicPr preferRelativeResize="0"/>
          <p:nvPr/>
        </p:nvPicPr>
        <p:blipFill>
          <a:blip r:embed="rId4">
            <a:alphaModFix/>
          </a:blip>
          <a:stretch>
            <a:fillRect/>
          </a:stretch>
        </p:blipFill>
        <p:spPr>
          <a:xfrm>
            <a:off x="218100" y="2180425"/>
            <a:ext cx="3520850" cy="3162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a:t>United We Dream</a:t>
            </a:r>
          </a:p>
        </p:txBody>
      </p:sp>
      <p:sp>
        <p:nvSpPr>
          <p:cNvPr id="331" name="Shape 331"/>
          <p:cNvSpPr txBox="1">
            <a:spLocks noGrp="1"/>
          </p:cNvSpPr>
          <p:nvPr>
            <p:ph type="body" idx="1"/>
          </p:nvPr>
        </p:nvSpPr>
        <p:spPr>
          <a:xfrm>
            <a:off x="3943815" y="2148561"/>
            <a:ext cx="4847099" cy="3487800"/>
          </a:xfrm>
          <a:prstGeom prst="rect">
            <a:avLst/>
          </a:prstGeom>
          <a:noFill/>
          <a:ln>
            <a:noFill/>
          </a:ln>
        </p:spPr>
        <p:txBody>
          <a:bodyPr lIns="91425" tIns="45700" rIns="91425" bIns="45700" anchor="t" anchorCtr="0">
            <a:noAutofit/>
          </a:bodyPr>
          <a:lstStyle/>
          <a:p>
            <a:pPr marL="457200" marR="0" lvl="0" indent="-463550" rtl="0">
              <a:lnSpc>
                <a:spcPct val="100000"/>
              </a:lnSpc>
              <a:spcBef>
                <a:spcPts val="0"/>
              </a:spcBef>
              <a:spcAft>
                <a:spcPts val="0"/>
              </a:spcAft>
              <a:buClr>
                <a:schemeClr val="dk1"/>
              </a:buClr>
              <a:buSzPct val="100000"/>
              <a:buFont typeface="Arial"/>
            </a:pPr>
            <a:r>
              <a:rPr lang="en-US" sz="3700" b="1"/>
              <a:t>Largest undocumented youth-led network. </a:t>
            </a:r>
          </a:p>
          <a:p>
            <a:pPr marL="457200" marR="0" lvl="0" indent="-463550" rtl="0">
              <a:lnSpc>
                <a:spcPct val="100000"/>
              </a:lnSpc>
              <a:spcBef>
                <a:spcPts val="0"/>
              </a:spcBef>
              <a:spcAft>
                <a:spcPts val="0"/>
              </a:spcAft>
              <a:buSzPct val="100000"/>
            </a:pPr>
            <a:r>
              <a:rPr lang="en-US" sz="3700" b="1"/>
              <a:t>55 affiliates around 26 states</a:t>
            </a:r>
          </a:p>
          <a:p>
            <a:pPr marL="457200" marR="0" lvl="0" indent="-463550" rtl="0">
              <a:lnSpc>
                <a:spcPct val="100000"/>
              </a:lnSpc>
              <a:spcBef>
                <a:spcPts val="0"/>
              </a:spcBef>
              <a:spcAft>
                <a:spcPts val="0"/>
              </a:spcAft>
              <a:buSzPct val="100000"/>
            </a:pPr>
            <a:r>
              <a:rPr lang="en-US" sz="3700" b="1"/>
              <a:t>300,000 members</a:t>
            </a:r>
          </a:p>
        </p:txBody>
      </p:sp>
      <p:pic>
        <p:nvPicPr>
          <p:cNvPr id="332" name="Shape 332"/>
          <p:cNvPicPr preferRelativeResize="0"/>
          <p:nvPr/>
        </p:nvPicPr>
        <p:blipFill rotWithShape="1">
          <a:blip r:embed="rId3">
            <a:alphaModFix/>
          </a:blip>
          <a:srcRect l="7515" r="11499" b="8759"/>
          <a:stretch/>
        </p:blipFill>
        <p:spPr>
          <a:xfrm>
            <a:off x="279500" y="2264625"/>
            <a:ext cx="3567600" cy="3124200"/>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a:t>UWD 2017</a:t>
            </a:r>
          </a:p>
        </p:txBody>
      </p:sp>
      <p:sp>
        <p:nvSpPr>
          <p:cNvPr id="338" name="Shape 338"/>
          <p:cNvSpPr txBox="1">
            <a:spLocks noGrp="1"/>
          </p:cNvSpPr>
          <p:nvPr>
            <p:ph type="body" idx="1"/>
          </p:nvPr>
        </p:nvSpPr>
        <p:spPr>
          <a:xfrm>
            <a:off x="459422" y="2055825"/>
            <a:ext cx="8346600" cy="4121100"/>
          </a:xfrm>
          <a:prstGeom prst="rect">
            <a:avLst/>
          </a:prstGeom>
          <a:noFill/>
          <a:ln>
            <a:noFill/>
          </a:ln>
        </p:spPr>
        <p:txBody>
          <a:bodyPr lIns="91425" tIns="45700" rIns="91425" bIns="45700" anchor="t" anchorCtr="0">
            <a:noAutofit/>
          </a:bodyPr>
          <a:lstStyle/>
          <a:p>
            <a:pPr marL="457200" marR="0" lvl="0" indent="-533400" rtl="0">
              <a:lnSpc>
                <a:spcPct val="90000"/>
              </a:lnSpc>
              <a:spcBef>
                <a:spcPts val="0"/>
              </a:spcBef>
              <a:buClr>
                <a:schemeClr val="dk1"/>
              </a:buClr>
              <a:buSzPct val="100000"/>
              <a:buAutoNum type="arabicPeriod"/>
            </a:pPr>
            <a:r>
              <a:rPr lang="en-US" sz="4800" b="1"/>
              <a:t>Protecting our community from deportations. </a:t>
            </a:r>
          </a:p>
          <a:p>
            <a:pPr marL="0" marR="0" lvl="0" indent="0" rtl="0">
              <a:lnSpc>
                <a:spcPct val="90000"/>
              </a:lnSpc>
              <a:spcBef>
                <a:spcPts val="0"/>
              </a:spcBef>
              <a:buNone/>
            </a:pPr>
            <a:endParaRPr sz="4800" b="1"/>
          </a:p>
          <a:p>
            <a:pPr marL="457200" marR="0" lvl="0" indent="-533400" rtl="0">
              <a:lnSpc>
                <a:spcPct val="90000"/>
              </a:lnSpc>
              <a:spcBef>
                <a:spcPts val="0"/>
              </a:spcBef>
              <a:buSzPct val="100000"/>
              <a:buAutoNum type="arabicPeriod"/>
            </a:pPr>
            <a:r>
              <a:rPr lang="en-US" sz="4800" b="1"/>
              <a:t>Protect Deferred Action for Childhood Arrivals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708862" y="418600"/>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a:t>Legislative strategies</a:t>
            </a:r>
          </a:p>
        </p:txBody>
      </p:sp>
      <p:sp>
        <p:nvSpPr>
          <p:cNvPr id="344" name="Shape 344"/>
          <p:cNvSpPr txBox="1">
            <a:spLocks noGrp="1"/>
          </p:cNvSpPr>
          <p:nvPr>
            <p:ph type="body" idx="1"/>
          </p:nvPr>
        </p:nvSpPr>
        <p:spPr>
          <a:xfrm>
            <a:off x="391033" y="1828550"/>
            <a:ext cx="8051100" cy="4121100"/>
          </a:xfrm>
          <a:prstGeom prst="rect">
            <a:avLst/>
          </a:prstGeom>
          <a:noFill/>
          <a:ln>
            <a:noFill/>
          </a:ln>
        </p:spPr>
        <p:txBody>
          <a:bodyPr lIns="91425" tIns="45700" rIns="91425" bIns="45700" anchor="t" anchorCtr="0">
            <a:noAutofit/>
          </a:bodyPr>
          <a:lstStyle/>
          <a:p>
            <a:pPr marL="457200" marR="0" lvl="0" indent="-482600" rtl="0">
              <a:lnSpc>
                <a:spcPct val="90000"/>
              </a:lnSpc>
              <a:spcBef>
                <a:spcPts val="0"/>
              </a:spcBef>
              <a:buClr>
                <a:schemeClr val="dk1"/>
              </a:buClr>
              <a:buSzPct val="100000"/>
            </a:pPr>
            <a:r>
              <a:rPr lang="en-US" sz="4000" b="1" i="0" u="none" strike="noStrike" cap="none">
                <a:solidFill>
                  <a:schemeClr val="dk1"/>
                </a:solidFill>
              </a:rPr>
              <a:t>D</a:t>
            </a:r>
            <a:r>
              <a:rPr lang="en-US" b="1"/>
              <a:t>efensive</a:t>
            </a:r>
          </a:p>
          <a:p>
            <a:pPr marL="914400" marR="0" lvl="1" rtl="0">
              <a:lnSpc>
                <a:spcPct val="90000"/>
              </a:lnSpc>
              <a:spcBef>
                <a:spcPts val="0"/>
              </a:spcBef>
            </a:pPr>
            <a:r>
              <a:rPr lang="en-US"/>
              <a:t>Sanctuary Cities </a:t>
            </a:r>
          </a:p>
          <a:p>
            <a:pPr marL="914400" marR="0" lvl="1" rtl="0">
              <a:lnSpc>
                <a:spcPct val="90000"/>
              </a:lnSpc>
              <a:spcBef>
                <a:spcPts val="0"/>
              </a:spcBef>
            </a:pPr>
            <a:r>
              <a:rPr lang="en-US"/>
              <a:t>Collaboration with ICE</a:t>
            </a:r>
          </a:p>
          <a:p>
            <a:pPr marL="914400" marR="0" lvl="1" rtl="0">
              <a:lnSpc>
                <a:spcPct val="90000"/>
              </a:lnSpc>
              <a:spcBef>
                <a:spcPts val="0"/>
              </a:spcBef>
            </a:pPr>
            <a:r>
              <a:rPr lang="en-US"/>
              <a:t>Money for deportation</a:t>
            </a:r>
          </a:p>
          <a:p>
            <a:pPr marL="457200" marR="0" lvl="0" indent="-228600" rtl="0">
              <a:lnSpc>
                <a:spcPct val="90000"/>
              </a:lnSpc>
              <a:spcBef>
                <a:spcPts val="0"/>
              </a:spcBef>
            </a:pPr>
            <a:r>
              <a:rPr lang="en-US" b="1"/>
              <a:t>Offensive</a:t>
            </a:r>
          </a:p>
          <a:p>
            <a:pPr marL="914400" marR="0" lvl="1" rtl="0">
              <a:lnSpc>
                <a:spcPct val="90000"/>
              </a:lnSpc>
              <a:spcBef>
                <a:spcPts val="0"/>
              </a:spcBef>
            </a:pPr>
            <a:r>
              <a:rPr lang="en-US"/>
              <a:t>Executive orders </a:t>
            </a:r>
          </a:p>
          <a:p>
            <a:pPr marL="914400" marR="0" lvl="1" rtl="0">
              <a:lnSpc>
                <a:spcPct val="90000"/>
              </a:lnSpc>
              <a:spcBef>
                <a:spcPts val="0"/>
              </a:spcBef>
            </a:pPr>
            <a:r>
              <a:rPr lang="en-US"/>
              <a:t>Immigrant’s reform </a:t>
            </a:r>
          </a:p>
          <a:p>
            <a:pPr marL="914400" marR="0" lvl="1" rtl="0">
              <a:lnSpc>
                <a:spcPct val="90000"/>
              </a:lnSpc>
              <a:spcBef>
                <a:spcPts val="0"/>
              </a:spcBef>
            </a:pPr>
            <a:r>
              <a:rPr lang="en-US"/>
              <a:t>DREAM Introduction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2213849" y="314325"/>
            <a:ext cx="6648000" cy="6157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Arial"/>
              <a:buNone/>
            </a:pPr>
            <a:r>
              <a:rPr lang="en-US" sz="7200"/>
              <a:t>Legislative Strategy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a:t>Things you can do to help: </a:t>
            </a:r>
          </a:p>
        </p:txBody>
      </p:sp>
      <p:sp>
        <p:nvSpPr>
          <p:cNvPr id="355" name="Shape 355"/>
          <p:cNvSpPr txBox="1">
            <a:spLocks noGrp="1"/>
          </p:cNvSpPr>
          <p:nvPr>
            <p:ph type="body" idx="1"/>
          </p:nvPr>
        </p:nvSpPr>
        <p:spPr>
          <a:xfrm>
            <a:off x="0" y="1801825"/>
            <a:ext cx="5915400" cy="5056200"/>
          </a:xfrm>
          <a:prstGeom prst="rect">
            <a:avLst/>
          </a:prstGeom>
          <a:noFill/>
          <a:ln>
            <a:noFill/>
          </a:ln>
        </p:spPr>
        <p:txBody>
          <a:bodyPr lIns="91425" tIns="45700" rIns="91425" bIns="45700" anchor="t" anchorCtr="0">
            <a:noAutofit/>
          </a:bodyPr>
          <a:lstStyle/>
          <a:p>
            <a:pPr marL="457200" marR="0" lvl="0" indent="-419100" rtl="0">
              <a:lnSpc>
                <a:spcPct val="100000"/>
              </a:lnSpc>
              <a:spcBef>
                <a:spcPts val="0"/>
              </a:spcBef>
              <a:spcAft>
                <a:spcPts val="0"/>
              </a:spcAft>
              <a:buClr>
                <a:srgbClr val="000000"/>
              </a:buClr>
              <a:buSzPct val="100000"/>
              <a:buFont typeface="Verdana"/>
            </a:pPr>
            <a:r>
              <a:rPr lang="en-US" sz="3000">
                <a:solidFill>
                  <a:srgbClr val="000000"/>
                </a:solidFill>
                <a:latin typeface="Verdana"/>
                <a:ea typeface="Verdana"/>
                <a:cs typeface="Verdana"/>
                <a:sym typeface="Verdana"/>
              </a:rPr>
              <a:t>Meet with your member of congress this recess to demand: </a:t>
            </a:r>
          </a:p>
          <a:p>
            <a:pPr marL="914400" marR="0" lvl="0" indent="-381000" rtl="0">
              <a:lnSpc>
                <a:spcPct val="100000"/>
              </a:lnSpc>
              <a:spcBef>
                <a:spcPts val="0"/>
              </a:spcBef>
              <a:spcAft>
                <a:spcPts val="0"/>
              </a:spcAft>
              <a:buClr>
                <a:srgbClr val="000000"/>
              </a:buClr>
              <a:buSzPct val="100000"/>
              <a:buFont typeface="Verdana"/>
            </a:pPr>
            <a:r>
              <a:rPr lang="en-US" sz="2400" b="1">
                <a:solidFill>
                  <a:srgbClr val="000000"/>
                </a:solidFill>
                <a:latin typeface="Verdana"/>
                <a:ea typeface="Verdana"/>
                <a:cs typeface="Verdana"/>
                <a:sym typeface="Verdana"/>
              </a:rPr>
              <a:t>Block Trump’s check for mass deportation - No money for raids, detention or the wall. </a:t>
            </a:r>
          </a:p>
          <a:p>
            <a:pPr marL="0" marR="0" lvl="0" indent="0" rtl="0">
              <a:lnSpc>
                <a:spcPct val="100000"/>
              </a:lnSpc>
              <a:spcBef>
                <a:spcPts val="0"/>
              </a:spcBef>
              <a:spcAft>
                <a:spcPts val="0"/>
              </a:spcAft>
              <a:buNone/>
            </a:pPr>
            <a:endParaRPr sz="2400">
              <a:solidFill>
                <a:srgbClr val="000000"/>
              </a:solidFill>
              <a:latin typeface="Verdana"/>
              <a:ea typeface="Verdana"/>
              <a:cs typeface="Verdana"/>
              <a:sym typeface="Verdana"/>
            </a:endParaRPr>
          </a:p>
          <a:p>
            <a:pPr marL="914400" marR="0" lvl="0" indent="-381000" rtl="0">
              <a:lnSpc>
                <a:spcPct val="100000"/>
              </a:lnSpc>
              <a:spcBef>
                <a:spcPts val="0"/>
              </a:spcBef>
              <a:spcAft>
                <a:spcPts val="0"/>
              </a:spcAft>
              <a:buClr>
                <a:srgbClr val="000000"/>
              </a:buClr>
              <a:buSzPct val="100000"/>
              <a:buFont typeface="Verdana"/>
            </a:pPr>
            <a:r>
              <a:rPr lang="en-US" sz="2400" b="1">
                <a:solidFill>
                  <a:srgbClr val="000000"/>
                </a:solidFill>
                <a:latin typeface="Verdana"/>
                <a:ea typeface="Verdana"/>
                <a:cs typeface="Verdana"/>
                <a:sym typeface="Verdana"/>
              </a:rPr>
              <a:t>Permanent protection for undocumented immigrants and undocumented youth. </a:t>
            </a:r>
          </a:p>
        </p:txBody>
      </p:sp>
      <p:pic>
        <p:nvPicPr>
          <p:cNvPr id="356" name="Shape 356"/>
          <p:cNvPicPr preferRelativeResize="0"/>
          <p:nvPr/>
        </p:nvPicPr>
        <p:blipFill>
          <a:blip r:embed="rId3">
            <a:alphaModFix/>
          </a:blip>
          <a:stretch>
            <a:fillRect/>
          </a:stretch>
        </p:blipFill>
        <p:spPr>
          <a:xfrm>
            <a:off x="5667450" y="2239774"/>
            <a:ext cx="3362249" cy="2521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sz="4400" b="1" i="0" u="none" strike="noStrike" cap="none">
                <a:solidFill>
                  <a:schemeClr val="lt1"/>
                </a:solidFill>
                <a:latin typeface="Arial Black"/>
                <a:ea typeface="Arial Black"/>
                <a:cs typeface="Arial Black"/>
                <a:sym typeface="Arial Black"/>
              </a:rPr>
              <a:t>Go Big</a:t>
            </a:r>
            <a:r>
              <a:rPr lang="en-US"/>
              <a:t> &amp; </a:t>
            </a:r>
            <a:r>
              <a:rPr lang="en-US" sz="4400" b="1" i="0" u="none" strike="noStrike" cap="none">
                <a:solidFill>
                  <a:schemeClr val="lt1"/>
                </a:solidFill>
                <a:latin typeface="Arial Black"/>
                <a:ea typeface="Arial Black"/>
                <a:cs typeface="Arial Black"/>
                <a:sym typeface="Arial Black"/>
              </a:rPr>
              <a:t>Go Bold</a:t>
            </a:r>
          </a:p>
        </p:txBody>
      </p:sp>
      <p:sp>
        <p:nvSpPr>
          <p:cNvPr id="362" name="Shape 362"/>
          <p:cNvSpPr txBox="1">
            <a:spLocks noGrp="1"/>
          </p:cNvSpPr>
          <p:nvPr>
            <p:ph type="body" idx="1"/>
          </p:nvPr>
        </p:nvSpPr>
        <p:spPr>
          <a:xfrm>
            <a:off x="515834" y="2055811"/>
            <a:ext cx="4056000" cy="4121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endParaRPr b="1"/>
          </a:p>
          <a:p>
            <a:pPr marL="0" marR="0" lvl="0" indent="0" algn="ctr" rtl="0">
              <a:lnSpc>
                <a:spcPct val="90000"/>
              </a:lnSpc>
              <a:spcBef>
                <a:spcPts val="0"/>
              </a:spcBef>
              <a:buClr>
                <a:schemeClr val="dk1"/>
              </a:buClr>
              <a:buSzPct val="25000"/>
              <a:buFont typeface="Arial"/>
              <a:buNone/>
            </a:pPr>
            <a:r>
              <a:rPr lang="en-US" b="1"/>
              <a:t>Text “Here to Stay” </a:t>
            </a:r>
          </a:p>
          <a:p>
            <a:pPr marL="0" marR="0" lvl="0" indent="0" algn="ctr" rtl="0">
              <a:lnSpc>
                <a:spcPct val="90000"/>
              </a:lnSpc>
              <a:spcBef>
                <a:spcPts val="0"/>
              </a:spcBef>
              <a:buClr>
                <a:schemeClr val="dk1"/>
              </a:buClr>
              <a:buSzPct val="25000"/>
              <a:buFont typeface="Arial"/>
              <a:buNone/>
            </a:pPr>
            <a:r>
              <a:rPr lang="en-US" b="1"/>
              <a:t> to </a:t>
            </a:r>
          </a:p>
          <a:p>
            <a:pPr marL="0" marR="0" lvl="0" indent="0" algn="ctr" rtl="0">
              <a:lnSpc>
                <a:spcPct val="90000"/>
              </a:lnSpc>
              <a:spcBef>
                <a:spcPts val="0"/>
              </a:spcBef>
              <a:buClr>
                <a:schemeClr val="dk1"/>
              </a:buClr>
              <a:buSzPct val="25000"/>
              <a:buFont typeface="Arial"/>
              <a:buNone/>
            </a:pPr>
            <a:r>
              <a:rPr lang="en-US" b="1"/>
              <a:t>877-877</a:t>
            </a:r>
          </a:p>
        </p:txBody>
      </p:sp>
      <p:sp>
        <p:nvSpPr>
          <p:cNvPr id="363" name="Shape 363"/>
          <p:cNvSpPr txBox="1"/>
          <p:nvPr/>
        </p:nvSpPr>
        <p:spPr>
          <a:xfrm>
            <a:off x="4684815" y="1761897"/>
            <a:ext cx="3988200" cy="4709100"/>
          </a:xfrm>
          <a:prstGeom prst="rect">
            <a:avLst/>
          </a:prstGeom>
          <a:noFill/>
          <a:ln>
            <a:noFill/>
          </a:ln>
        </p:spPr>
        <p:txBody>
          <a:bodyPr lIns="91425" tIns="45700" rIns="91425" bIns="45700" anchor="t" anchorCtr="0">
            <a:noAutofit/>
          </a:bodyPr>
          <a:lstStyle/>
          <a:p>
            <a:pPr marL="0" marR="0" lvl="0" indent="0" algn="l" rtl="0">
              <a:spcBef>
                <a:spcPts val="0"/>
              </a:spcBef>
              <a:buNone/>
            </a:pPr>
            <a:endParaRPr sz="30000" b="1">
              <a:solidFill>
                <a:srgbClr val="002B40"/>
              </a:solidFill>
              <a:latin typeface="Arial Black"/>
              <a:ea typeface="Arial Black"/>
              <a:cs typeface="Arial Black"/>
              <a:sym typeface="Arial Black"/>
            </a:endParaRPr>
          </a:p>
        </p:txBody>
      </p:sp>
      <p:pic>
        <p:nvPicPr>
          <p:cNvPr id="364" name="Shape 364"/>
          <p:cNvPicPr preferRelativeResize="0"/>
          <p:nvPr/>
        </p:nvPicPr>
        <p:blipFill>
          <a:blip r:embed="rId3">
            <a:alphaModFix/>
          </a:blip>
          <a:stretch>
            <a:fillRect/>
          </a:stretch>
        </p:blipFill>
        <p:spPr>
          <a:xfrm>
            <a:off x="5223937" y="2205162"/>
            <a:ext cx="3612187" cy="28668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pPr lvl="0">
              <a:spcBef>
                <a:spcPts val="0"/>
              </a:spcBef>
              <a:buClr>
                <a:schemeClr val="dk1"/>
              </a:buClr>
              <a:buSzPct val="25000"/>
              <a:buFont typeface="Arial Black"/>
              <a:buNone/>
            </a:pPr>
            <a:r>
              <a:rPr lang="en-US" b="1">
                <a:solidFill>
                  <a:schemeClr val="accent5"/>
                </a:solidFill>
              </a:rPr>
              <a:t>Introduction to Nonviolent</a:t>
            </a:r>
          </a:p>
          <a:p>
            <a:pPr lvl="0" rtl="0">
              <a:spcBef>
                <a:spcPts val="0"/>
              </a:spcBef>
              <a:buNone/>
            </a:pPr>
            <a:r>
              <a:rPr lang="en-US" sz="3000" i="1"/>
              <a:t>Sr. Marie Lucey, Franciscan Action Network</a:t>
            </a:r>
          </a:p>
          <a:p>
            <a:pPr lvl="0">
              <a:spcBef>
                <a:spcPts val="0"/>
              </a:spcBef>
              <a:buNone/>
            </a:pPr>
            <a:endParaRPr/>
          </a:p>
        </p:txBody>
      </p:sp>
      <p:pic>
        <p:nvPicPr>
          <p:cNvPr id="374" name="Shape 374" descr="fan-logo-on-brown.png"/>
          <p:cNvPicPr preferRelativeResize="0"/>
          <p:nvPr/>
        </p:nvPicPr>
        <p:blipFill>
          <a:blip r:embed="rId3">
            <a:alphaModFix/>
          </a:blip>
          <a:stretch>
            <a:fillRect/>
          </a:stretch>
        </p:blipFill>
        <p:spPr>
          <a:xfrm>
            <a:off x="2711825" y="3600425"/>
            <a:ext cx="3720350" cy="1240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subTitle" idx="1"/>
          </p:nvPr>
        </p:nvSpPr>
        <p:spPr>
          <a:xfrm>
            <a:off x="953850" y="1175575"/>
            <a:ext cx="7236300" cy="2971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5"/>
              </a:buClr>
              <a:buSzPct val="25000"/>
              <a:buFont typeface="Arial"/>
              <a:buNone/>
            </a:pPr>
            <a:endParaRPr sz="2720" b="1" i="0" u="none" strike="noStrike" cap="none">
              <a:solidFill>
                <a:schemeClr val="accent5"/>
              </a:solidFill>
              <a:latin typeface="Calibri"/>
              <a:ea typeface="Calibri"/>
              <a:cs typeface="Calibri"/>
              <a:sym typeface="Calibri"/>
            </a:endParaRPr>
          </a:p>
          <a:p>
            <a:pPr marL="0" marR="0" lvl="0" indent="0" algn="ctr" rtl="0">
              <a:lnSpc>
                <a:spcPct val="90000"/>
              </a:lnSpc>
              <a:spcBef>
                <a:spcPts val="0"/>
              </a:spcBef>
              <a:spcAft>
                <a:spcPts val="0"/>
              </a:spcAft>
              <a:buClr>
                <a:schemeClr val="accent5"/>
              </a:buClr>
              <a:buSzPct val="25000"/>
              <a:buFont typeface="Arial"/>
              <a:buNone/>
            </a:pPr>
            <a:endParaRPr sz="2720" b="1">
              <a:solidFill>
                <a:schemeClr val="accent5"/>
              </a:solidFill>
            </a:endParaRPr>
          </a:p>
          <a:p>
            <a:pPr marL="0" marR="0" lvl="0" indent="0" algn="l" rtl="0">
              <a:lnSpc>
                <a:spcPct val="90000"/>
              </a:lnSpc>
              <a:spcBef>
                <a:spcPts val="544"/>
              </a:spcBef>
              <a:spcAft>
                <a:spcPts val="0"/>
              </a:spcAft>
              <a:buClr>
                <a:schemeClr val="dk1"/>
              </a:buClr>
              <a:buSzPct val="25000"/>
              <a:buFont typeface="Arial"/>
              <a:buNone/>
            </a:pPr>
            <a:r>
              <a:rPr lang="en-US" sz="2720" b="1">
                <a:solidFill>
                  <a:schemeClr val="accent5"/>
                </a:solidFill>
              </a:rPr>
              <a:t>What? </a:t>
            </a:r>
            <a:r>
              <a:rPr lang="en-US" sz="2720" i="0" u="none" strike="noStrike" cap="none">
                <a:solidFill>
                  <a:schemeClr val="dk1"/>
                </a:solidFill>
              </a:rPr>
              <a:t>Public and nonviolent acts of resistance to structures of authority.  </a:t>
            </a:r>
          </a:p>
          <a:p>
            <a:pPr marL="0" marR="0" lvl="0" indent="0" algn="l" rtl="0">
              <a:lnSpc>
                <a:spcPct val="90000"/>
              </a:lnSpc>
              <a:spcBef>
                <a:spcPts val="544"/>
              </a:spcBef>
              <a:spcAft>
                <a:spcPts val="0"/>
              </a:spcAft>
              <a:buClr>
                <a:schemeClr val="dk1"/>
              </a:buClr>
              <a:buSzPct val="25000"/>
              <a:buFont typeface="Arial"/>
              <a:buNone/>
            </a:pPr>
            <a:r>
              <a:rPr lang="en-US" sz="2720" b="1">
                <a:solidFill>
                  <a:schemeClr val="accent5"/>
                </a:solidFill>
              </a:rPr>
              <a:t>Why? </a:t>
            </a:r>
            <a:r>
              <a:rPr lang="en-US" sz="2720" i="0" u="none" strike="noStrike" cap="none">
                <a:solidFill>
                  <a:schemeClr val="dk1"/>
                </a:solidFill>
              </a:rPr>
              <a:t>Act of conscience contrary to law to bring about change. Achievement of a greater social good.</a:t>
            </a:r>
          </a:p>
          <a:p>
            <a:pPr marL="0" marR="0" lvl="0" indent="0" algn="l" rtl="0">
              <a:lnSpc>
                <a:spcPct val="90000"/>
              </a:lnSpc>
              <a:spcBef>
                <a:spcPts val="544"/>
              </a:spcBef>
              <a:spcAft>
                <a:spcPts val="0"/>
              </a:spcAft>
              <a:buClr>
                <a:schemeClr val="dk1"/>
              </a:buClr>
              <a:buSzPct val="25000"/>
              <a:buFont typeface="Arial"/>
              <a:buNone/>
            </a:pPr>
            <a:r>
              <a:rPr lang="en-US" sz="2720" b="1">
                <a:solidFill>
                  <a:schemeClr val="accent5"/>
                </a:solidFill>
              </a:rPr>
              <a:t>When? </a:t>
            </a:r>
            <a:r>
              <a:rPr lang="en-US" sz="2720" i="0" u="none" strike="noStrike" cap="none">
                <a:solidFill>
                  <a:schemeClr val="dk1"/>
                </a:solidFill>
              </a:rPr>
              <a:t>After legal means of persuasion, advocacy and protest pursued with no effect.</a:t>
            </a:r>
          </a:p>
          <a:p>
            <a:pPr marL="0" marR="0" lvl="0" indent="0" algn="l" rtl="0">
              <a:lnSpc>
                <a:spcPct val="90000"/>
              </a:lnSpc>
              <a:spcBef>
                <a:spcPts val="544"/>
              </a:spcBef>
              <a:spcAft>
                <a:spcPts val="0"/>
              </a:spcAft>
              <a:buClr>
                <a:srgbClr val="888888"/>
              </a:buClr>
              <a:buSzPct val="25000"/>
              <a:buFont typeface="Arial"/>
              <a:buNone/>
            </a:pPr>
            <a:endParaRPr sz="2720" b="0" i="0" u="none" strike="noStrike" cap="none">
              <a:solidFill>
                <a:schemeClr val="dk1"/>
              </a:solidFill>
              <a:latin typeface="Calibri"/>
              <a:ea typeface="Calibri"/>
              <a:cs typeface="Calibri"/>
              <a:sym typeface="Calibri"/>
            </a:endParaRPr>
          </a:p>
          <a:p>
            <a:pPr marL="0" marR="0" lvl="0" indent="0" algn="l" rtl="0">
              <a:lnSpc>
                <a:spcPct val="90000"/>
              </a:lnSpc>
              <a:spcBef>
                <a:spcPts val="544"/>
              </a:spcBef>
              <a:buClr>
                <a:srgbClr val="888888"/>
              </a:buClr>
              <a:buSzPct val="25000"/>
              <a:buFont typeface="Arial"/>
              <a:buNone/>
            </a:pPr>
            <a:endParaRPr sz="2720" b="0" i="0" u="none" strike="noStrike" cap="none">
              <a:solidFill>
                <a:srgbClr val="888888"/>
              </a:solidFill>
              <a:latin typeface="Calibri"/>
              <a:ea typeface="Calibri"/>
              <a:cs typeface="Calibri"/>
              <a:sym typeface="Calibri"/>
            </a:endParaRPr>
          </a:p>
        </p:txBody>
      </p:sp>
      <p:sp>
        <p:nvSpPr>
          <p:cNvPr id="380" name="Shape 380"/>
          <p:cNvSpPr txBox="1"/>
          <p:nvPr/>
        </p:nvSpPr>
        <p:spPr>
          <a:xfrm>
            <a:off x="2121300" y="724375"/>
            <a:ext cx="4901400" cy="921900"/>
          </a:xfrm>
          <a:prstGeom prst="rect">
            <a:avLst/>
          </a:prstGeom>
          <a:noFill/>
          <a:ln>
            <a:noFill/>
          </a:ln>
        </p:spPr>
        <p:txBody>
          <a:bodyPr lIns="91425" tIns="91425" rIns="91425" bIns="91425" anchor="t" anchorCtr="0">
            <a:noAutofit/>
          </a:bodyPr>
          <a:lstStyle/>
          <a:p>
            <a:pPr lvl="0">
              <a:spcBef>
                <a:spcPts val="0"/>
              </a:spcBef>
              <a:buNone/>
            </a:pPr>
            <a:r>
              <a:rPr lang="en-US" sz="4800" b="1">
                <a:solidFill>
                  <a:schemeClr val="accent5"/>
                </a:solidFill>
                <a:latin typeface="Calibri"/>
                <a:ea typeface="Calibri"/>
                <a:cs typeface="Calibri"/>
                <a:sym typeface="Calibri"/>
              </a:rPr>
              <a:t>Civil Disobedience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77087"/>
            <a:ext cx="8229600" cy="1143000"/>
          </a:xfrm>
          <a:prstGeom prst="rect">
            <a:avLst/>
          </a:prstGeom>
        </p:spPr>
        <p:txBody>
          <a:bodyPr lIns="91425" tIns="91425" rIns="91425" bIns="91425" anchor="ctr" anchorCtr="0">
            <a:noAutofit/>
          </a:bodyPr>
          <a:lstStyle/>
          <a:p>
            <a:pPr lvl="0">
              <a:spcBef>
                <a:spcPts val="0"/>
              </a:spcBef>
              <a:buNone/>
            </a:pPr>
            <a:r>
              <a:rPr lang="en-US" b="1">
                <a:solidFill>
                  <a:schemeClr val="accent5"/>
                </a:solidFill>
              </a:rPr>
              <a:t>Agenda</a:t>
            </a:r>
          </a:p>
        </p:txBody>
      </p:sp>
      <p:sp>
        <p:nvSpPr>
          <p:cNvPr id="275" name="Shape 275"/>
          <p:cNvSpPr txBox="1">
            <a:spLocks noGrp="1"/>
          </p:cNvSpPr>
          <p:nvPr>
            <p:ph type="body" idx="1"/>
          </p:nvPr>
        </p:nvSpPr>
        <p:spPr>
          <a:xfrm>
            <a:off x="0" y="1165950"/>
            <a:ext cx="9144000" cy="4526100"/>
          </a:xfrm>
          <a:prstGeom prst="rect">
            <a:avLst/>
          </a:prstGeom>
        </p:spPr>
        <p:txBody>
          <a:bodyPr lIns="91425" tIns="91425" rIns="91425" bIns="91425" anchor="t" anchorCtr="0">
            <a:noAutofit/>
          </a:bodyPr>
          <a:lstStyle/>
          <a:p>
            <a:pPr marL="457200" lvl="0" indent="-381000" rtl="0">
              <a:lnSpc>
                <a:spcPct val="115000"/>
              </a:lnSpc>
              <a:spcBef>
                <a:spcPts val="1000"/>
              </a:spcBef>
              <a:buSzPct val="109090"/>
              <a:buFont typeface="Arial"/>
            </a:pPr>
            <a:r>
              <a:rPr lang="en-US" sz="2200" b="1"/>
              <a:t>Advocacy on Appropriations</a:t>
            </a:r>
            <a:r>
              <a:rPr lang="en-US" sz="2200"/>
              <a:t>- Jen Smyers, Church World Service</a:t>
            </a:r>
          </a:p>
          <a:p>
            <a:pPr marL="457200" lvl="0" indent="-381000" rtl="0">
              <a:lnSpc>
                <a:spcPct val="115000"/>
              </a:lnSpc>
              <a:spcBef>
                <a:spcPts val="1000"/>
              </a:spcBef>
              <a:buSzPct val="109090"/>
              <a:buFont typeface="Arial"/>
            </a:pPr>
            <a:r>
              <a:rPr lang="en-US" sz="2200" b="1"/>
              <a:t>Update on DREAMer Legislation</a:t>
            </a:r>
            <a:r>
              <a:rPr lang="en-US" sz="2200"/>
              <a:t>- Greisa Martinez, United We Dream</a:t>
            </a:r>
          </a:p>
          <a:p>
            <a:pPr marL="457200" lvl="0" indent="-381000" rtl="0">
              <a:lnSpc>
                <a:spcPct val="115000"/>
              </a:lnSpc>
              <a:spcBef>
                <a:spcPts val="1000"/>
              </a:spcBef>
              <a:buSzPct val="109090"/>
              <a:buFont typeface="Arial"/>
            </a:pPr>
            <a:r>
              <a:rPr lang="en-US" sz="2200" b="1"/>
              <a:t>Intro to Nonviolent Direct Action</a:t>
            </a:r>
            <a:r>
              <a:rPr lang="en-US" sz="2200"/>
              <a:t> – Sr Marie Lucey, Franciscan Action Network</a:t>
            </a:r>
          </a:p>
          <a:p>
            <a:pPr marL="457200" lvl="0" indent="-381000" rtl="0">
              <a:lnSpc>
                <a:spcPct val="115000"/>
              </a:lnSpc>
              <a:spcBef>
                <a:spcPts val="1000"/>
              </a:spcBef>
              <a:buSzPct val="109090"/>
              <a:buFont typeface="Arial"/>
            </a:pPr>
            <a:r>
              <a:rPr lang="en-US" sz="2200" b="1"/>
              <a:t>Planning a Prophetic Action </a:t>
            </a:r>
            <a:r>
              <a:rPr lang="en-US" sz="2200"/>
              <a:t>– Rev. Francisco Garcia, LA Sanctuary Coalition</a:t>
            </a:r>
          </a:p>
          <a:p>
            <a:pPr marL="457200" lvl="0" indent="-381000" rtl="0">
              <a:lnSpc>
                <a:spcPct val="115000"/>
              </a:lnSpc>
              <a:spcBef>
                <a:spcPts val="1000"/>
              </a:spcBef>
              <a:buSzPct val="109090"/>
              <a:buFont typeface="Arial"/>
            </a:pPr>
            <a:r>
              <a:rPr lang="en-US" sz="2200" b="1"/>
              <a:t>Public Demonstrations and Immigrants’ Rights </a:t>
            </a:r>
            <a:r>
              <a:rPr lang="en-US" sz="2200"/>
              <a:t>- Paromita Shah, National Immigration Project</a:t>
            </a:r>
          </a:p>
          <a:p>
            <a:pPr marL="457200" lvl="0" indent="-381000" rtl="0">
              <a:lnSpc>
                <a:spcPct val="115000"/>
              </a:lnSpc>
              <a:spcBef>
                <a:spcPts val="1000"/>
              </a:spcBef>
              <a:buSzPct val="109090"/>
            </a:pPr>
            <a:r>
              <a:rPr lang="en-US" sz="2200" b="1"/>
              <a:t>May 1st Rise Up Actions</a:t>
            </a:r>
            <a:r>
              <a:rPr lang="en-US" sz="2200"/>
              <a:t>- Noel Andersen, Church World Service</a:t>
            </a:r>
          </a:p>
          <a:p>
            <a:pPr marL="457200" lvl="0" indent="-368300" rtl="0">
              <a:lnSpc>
                <a:spcPct val="115000"/>
              </a:lnSpc>
              <a:spcBef>
                <a:spcPts val="1000"/>
              </a:spcBef>
              <a:buSzPct val="100000"/>
            </a:pPr>
            <a:r>
              <a:rPr lang="en-US" sz="2200" b="1"/>
              <a:t>Questions &amp; Answers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5"/>
              </a:buClr>
              <a:buSzPct val="25000"/>
              <a:buFont typeface="Calibri"/>
              <a:buNone/>
            </a:pPr>
            <a:r>
              <a:rPr lang="en-US" sz="4400" b="1" i="0" u="none" strike="noStrike" cap="none">
                <a:solidFill>
                  <a:schemeClr val="accent5"/>
                </a:solidFill>
              </a:rPr>
              <a:t>Examples from faith traditions</a:t>
            </a:r>
          </a:p>
        </p:txBody>
      </p:sp>
      <p:sp>
        <p:nvSpPr>
          <p:cNvPr id="386" name="Shape 386"/>
          <p:cNvSpPr txBox="1">
            <a:spLocks noGrp="1"/>
          </p:cNvSpPr>
          <p:nvPr>
            <p:ph type="body" idx="1"/>
          </p:nvPr>
        </p:nvSpPr>
        <p:spPr>
          <a:xfrm>
            <a:off x="457200" y="1459075"/>
            <a:ext cx="8229600" cy="45261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8666"/>
              <a:buFont typeface="Arial"/>
              <a:buChar char="•"/>
            </a:pPr>
            <a:r>
              <a:rPr lang="en-US" sz="2960" b="0" i="0" u="none" strike="noStrike" cap="none">
                <a:solidFill>
                  <a:schemeClr val="dk1"/>
                </a:solidFill>
                <a:latin typeface="Calibri"/>
                <a:ea typeface="Calibri"/>
                <a:cs typeface="Calibri"/>
                <a:sym typeface="Calibri"/>
              </a:rPr>
              <a:t>Book of Exodus: Hebrew midwives defied Pharaoh's order to kill Hebrew males at birth</a:t>
            </a: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a:solidFill>
                  <a:schemeClr val="dk1"/>
                </a:solidFill>
                <a:latin typeface="Calibri"/>
                <a:ea typeface="Calibri"/>
                <a:cs typeface="Calibri"/>
                <a:sym typeface="Calibri"/>
              </a:rPr>
              <a:t>Jesus healed on the Sabbath, permitted disciples to pick and eat grain on the Sabbath, his whole life nonviolent resistance </a:t>
            </a: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a:solidFill>
                  <a:schemeClr val="dk1"/>
                </a:solidFill>
                <a:latin typeface="Calibri"/>
                <a:ea typeface="Calibri"/>
                <a:cs typeface="Calibri"/>
                <a:sym typeface="Calibri"/>
              </a:rPr>
              <a:t>Martin Luther King Jr. et al., acts of civil disobedience</a:t>
            </a: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a:solidFill>
                  <a:schemeClr val="dk1"/>
                </a:solidFill>
                <a:latin typeface="Calibri"/>
                <a:ea typeface="Calibri"/>
                <a:cs typeface="Calibri"/>
                <a:sym typeface="Calibri"/>
              </a:rPr>
              <a:t>CD to protest development of nuclear weapons, e.g. Jesuit Dan Berrigan, Dorothy Day. . .</a:t>
            </a:r>
          </a:p>
          <a:p>
            <a:pPr marL="0" marR="0" lvl="0" indent="0" algn="ctr" rtl="0">
              <a:lnSpc>
                <a:spcPct val="80000"/>
              </a:lnSpc>
              <a:spcBef>
                <a:spcPts val="592"/>
              </a:spcBef>
              <a:spcAft>
                <a:spcPts val="0"/>
              </a:spcAft>
              <a:buClr>
                <a:schemeClr val="dk1"/>
              </a:buClr>
              <a:buSzPct val="25000"/>
              <a:buFont typeface="Arial"/>
              <a:buNone/>
            </a:pPr>
            <a:r>
              <a:rPr lang="en-US" sz="3000" b="1" i="0" u="none" strike="noStrike" cap="none">
                <a:solidFill>
                  <a:schemeClr val="accent5"/>
                </a:solidFill>
              </a:rPr>
              <a:t>All claimed God’s law higher than human laws. </a:t>
            </a:r>
          </a:p>
          <a:p>
            <a:pPr marL="0" marR="0" lvl="0" indent="0" algn="l" rtl="0">
              <a:lnSpc>
                <a:spcPct val="80000"/>
              </a:lnSpc>
              <a:spcBef>
                <a:spcPts val="592"/>
              </a:spcBef>
              <a:buClr>
                <a:schemeClr val="dk1"/>
              </a:buClr>
              <a:buSzPct val="25000"/>
              <a:buFont typeface="Arial"/>
              <a:buNone/>
            </a:pPr>
            <a:endParaRPr sz="296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57200" y="42516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5"/>
              </a:buClr>
              <a:buSzPct val="25000"/>
              <a:buFont typeface="Calibri"/>
              <a:buNone/>
            </a:pPr>
            <a:r>
              <a:rPr lang="en-US" b="1">
                <a:solidFill>
                  <a:schemeClr val="accent5"/>
                </a:solidFill>
              </a:rPr>
              <a:t>Pertinent Q</a:t>
            </a:r>
            <a:r>
              <a:rPr lang="en-US" sz="4400" b="1" i="0" u="none" strike="noStrike" cap="none">
                <a:solidFill>
                  <a:schemeClr val="accent5"/>
                </a:solidFill>
              </a:rPr>
              <a:t>uotes</a:t>
            </a:r>
          </a:p>
        </p:txBody>
      </p:sp>
      <p:sp>
        <p:nvSpPr>
          <p:cNvPr id="392" name="Shape 392"/>
          <p:cNvSpPr txBox="1">
            <a:spLocks noGrp="1"/>
          </p:cNvSpPr>
          <p:nvPr>
            <p:ph type="body" idx="1"/>
          </p:nvPr>
        </p:nvSpPr>
        <p:spPr>
          <a:xfrm>
            <a:off x="205050" y="1694275"/>
            <a:ext cx="87339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MLK: “One has a moral responsibility to disobey unjust laws.”</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Gandhi: “An unjust law is itself a species of violence</a:t>
            </a:r>
            <a:r>
              <a:rPr lang="en-US"/>
              <a:t>… </a:t>
            </a:r>
            <a:r>
              <a:rPr lang="en-US" sz="3200" b="0" i="0" u="none" strike="noStrike" cap="none">
                <a:solidFill>
                  <a:schemeClr val="dk1"/>
                </a:solidFill>
                <a:latin typeface="Calibri"/>
                <a:ea typeface="Calibri"/>
                <a:cs typeface="Calibri"/>
                <a:sym typeface="Calibri"/>
              </a:rPr>
              <a:t>should be resisted not by counter-violence but by non violence</a:t>
            </a:r>
            <a:r>
              <a:rPr lang="en-US"/>
              <a:t>… </a:t>
            </a:r>
            <a:r>
              <a:rPr lang="en-US" sz="3200" b="0" i="0" u="none" strike="noStrike" cap="none">
                <a:solidFill>
                  <a:schemeClr val="dk1"/>
                </a:solidFill>
                <a:latin typeface="Calibri"/>
                <a:ea typeface="Calibri"/>
                <a:cs typeface="Calibri"/>
                <a:sym typeface="Calibri"/>
              </a:rPr>
              <a:t>breaking the law and submitting to arrest.</a:t>
            </a:r>
            <a:r>
              <a:rPr lang="en-US"/>
              <a:t>..</a:t>
            </a:r>
          </a:p>
          <a:p>
            <a:pPr marL="342900" marR="0" lvl="0" indent="-342900" algn="l" rtl="0">
              <a:spcBef>
                <a:spcPts val="640"/>
              </a:spcBef>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Bayard Rustin: “We need in every ...community a group of angelic troublemakers.”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200400" y="302875"/>
            <a:ext cx="87432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5"/>
              </a:buClr>
              <a:buSzPct val="25000"/>
              <a:buFont typeface="Calibri"/>
              <a:buNone/>
            </a:pPr>
            <a:r>
              <a:rPr lang="en-US" sz="4400" b="1" i="0" u="none" strike="noStrike" cap="none">
                <a:solidFill>
                  <a:schemeClr val="accent5"/>
                </a:solidFill>
              </a:rPr>
              <a:t>Suggested steps in decision making</a:t>
            </a:r>
          </a:p>
        </p:txBody>
      </p:sp>
      <p:sp>
        <p:nvSpPr>
          <p:cNvPr id="398" name="Shape 398"/>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Prayer and personal discernment about seriousness of the issue, timing, consequences</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Consultation as needed (pastoral, legal, et al.)</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Continued prayer and discernment</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Decision</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Sharing with persons impacted by decision: family, community or other</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1006650" y="746625"/>
            <a:ext cx="7130700" cy="1524000"/>
          </a:xfrm>
          <a:prstGeom prst="rect">
            <a:avLst/>
          </a:prstGeom>
          <a:noFill/>
          <a:ln>
            <a:noFill/>
          </a:ln>
        </p:spPr>
        <p:txBody>
          <a:bodyPr lIns="91425" tIns="91425" rIns="91425" bIns="91425" anchor="t" anchorCtr="0">
            <a:noAutofit/>
          </a:bodyPr>
          <a:lstStyle/>
          <a:p>
            <a:pPr lvl="0">
              <a:spcBef>
                <a:spcPts val="0"/>
              </a:spcBef>
              <a:buNone/>
            </a:pPr>
            <a:r>
              <a:rPr lang="en-US" sz="4800">
                <a:solidFill>
                  <a:schemeClr val="accent5"/>
                </a:solidFill>
                <a:latin typeface="Calibri"/>
                <a:ea typeface="Calibri"/>
                <a:cs typeface="Calibri"/>
                <a:sym typeface="Calibri"/>
              </a:rPr>
              <a:t>Planning a Prophetic Action</a:t>
            </a:r>
          </a:p>
          <a:p>
            <a:pPr lvl="0">
              <a:spcBef>
                <a:spcPts val="0"/>
              </a:spcBef>
              <a:buNone/>
            </a:pPr>
            <a:r>
              <a:rPr lang="en-US">
                <a:solidFill>
                  <a:schemeClr val="dk1"/>
                </a:solidFill>
              </a:rPr>
              <a:t> </a:t>
            </a:r>
          </a:p>
          <a:p>
            <a:pPr lvl="0" algn="ctr">
              <a:spcBef>
                <a:spcPts val="0"/>
              </a:spcBef>
              <a:buNone/>
            </a:pPr>
            <a:r>
              <a:rPr lang="en-US" sz="2400" i="1">
                <a:solidFill>
                  <a:schemeClr val="dk1"/>
                </a:solidFill>
                <a:latin typeface="Calibri"/>
                <a:ea typeface="Calibri"/>
                <a:cs typeface="Calibri"/>
                <a:sym typeface="Calibri"/>
              </a:rPr>
              <a:t>Rev. Francisco Garcia, LA Sanctuary Coalition</a:t>
            </a:r>
          </a:p>
        </p:txBody>
      </p:sp>
      <p:pic>
        <p:nvPicPr>
          <p:cNvPr id="404" name="Shape 404" descr="12417749_10153508322835980_7200936229480846500_n.jpg"/>
          <p:cNvPicPr preferRelativeResize="0"/>
          <p:nvPr/>
        </p:nvPicPr>
        <p:blipFill>
          <a:blip r:embed="rId3">
            <a:alphaModFix/>
          </a:blip>
          <a:stretch>
            <a:fillRect/>
          </a:stretch>
        </p:blipFill>
        <p:spPr>
          <a:xfrm>
            <a:off x="2161825" y="2521325"/>
            <a:ext cx="4820325" cy="3213550"/>
          </a:xfrm>
          <a:prstGeom prst="rect">
            <a:avLst/>
          </a:prstGeom>
          <a:noFill/>
          <a:ln>
            <a:noFill/>
          </a:ln>
        </p:spPr>
      </p:pic>
      <p:sp>
        <p:nvSpPr>
          <p:cNvPr id="405" name="Shape 405"/>
          <p:cNvSpPr txBox="1"/>
          <p:nvPr/>
        </p:nvSpPr>
        <p:spPr>
          <a:xfrm>
            <a:off x="5456150" y="2521325"/>
            <a:ext cx="5809200" cy="6777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p:nvPr/>
        </p:nvSpPr>
        <p:spPr>
          <a:xfrm>
            <a:off x="70340" y="440056"/>
            <a:ext cx="6918900" cy="630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i="0" u="none" strike="noStrike" cap="none">
                <a:solidFill>
                  <a:schemeClr val="accent5"/>
                </a:solidFill>
                <a:latin typeface="Calibri"/>
                <a:ea typeface="Calibri"/>
                <a:cs typeface="Calibri"/>
                <a:sym typeface="Calibri"/>
              </a:rPr>
              <a:t>Checklist for Successful Tactics</a:t>
            </a:r>
          </a:p>
        </p:txBody>
      </p:sp>
      <p:sp>
        <p:nvSpPr>
          <p:cNvPr id="411" name="Shape 411"/>
          <p:cNvSpPr/>
          <p:nvPr/>
        </p:nvSpPr>
        <p:spPr>
          <a:xfrm>
            <a:off x="218494" y="1714575"/>
            <a:ext cx="3108000" cy="1200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412" name="Shape 412"/>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13" name="Shape 413"/>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14" name="Shape 414"/>
          <p:cNvSpPr/>
          <p:nvPr/>
        </p:nvSpPr>
        <p:spPr>
          <a:xfrm>
            <a:off x="488491" y="1182539"/>
            <a:ext cx="3832500" cy="56322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Does it meet your organizational goals as well as your issue goal?</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Is it directed at the decision maker you are trying to move?</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Does it put more power behind a specific demand?</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Is it outside the Target/ Decision Makers experience to sufficiently agitate to push towards desired outcome?</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Is it within the experience of your members and are they comfortable with it?</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5060623" y="2263510"/>
            <a:ext cx="3108000" cy="2331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a:stretch/>
        </p:blipFill>
        <p:spPr>
          <a:xfrm>
            <a:off x="1206450" y="1603350"/>
            <a:ext cx="6731100" cy="3651300"/>
          </a:xfrm>
          <a:prstGeom prst="rect">
            <a:avLst/>
          </a:prstGeom>
          <a:noFill/>
          <a:ln>
            <a:noFill/>
          </a:ln>
        </p:spPr>
      </p:pic>
      <p:sp>
        <p:nvSpPr>
          <p:cNvPr id="421" name="Shape 421"/>
          <p:cNvSpPr txBox="1"/>
          <p:nvPr/>
        </p:nvSpPr>
        <p:spPr>
          <a:xfrm>
            <a:off x="70340" y="440056"/>
            <a:ext cx="6918900" cy="630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a:solidFill>
                  <a:schemeClr val="accent5"/>
                </a:solidFill>
                <a:latin typeface="Calibri"/>
                <a:ea typeface="Calibri"/>
                <a:cs typeface="Calibri"/>
                <a:sym typeface="Calibri"/>
              </a:rPr>
              <a:t>March in Los Angeles 2016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Shape 426"/>
          <p:cNvPicPr preferRelativeResize="0"/>
          <p:nvPr/>
        </p:nvPicPr>
        <p:blipFill rotWithShape="1">
          <a:blip r:embed="rId3">
            <a:alphaModFix/>
          </a:blip>
          <a:srcRect/>
          <a:stretch/>
        </p:blipFill>
        <p:spPr>
          <a:xfrm>
            <a:off x="1047750" y="1651000"/>
            <a:ext cx="6508800" cy="4339200"/>
          </a:xfrm>
          <a:prstGeom prst="rect">
            <a:avLst/>
          </a:prstGeom>
          <a:noFill/>
          <a:ln>
            <a:noFill/>
          </a:ln>
        </p:spPr>
      </p:pic>
      <p:sp>
        <p:nvSpPr>
          <p:cNvPr id="427" name="Shape 427"/>
          <p:cNvSpPr txBox="1"/>
          <p:nvPr/>
        </p:nvSpPr>
        <p:spPr>
          <a:xfrm>
            <a:off x="70340" y="440056"/>
            <a:ext cx="6918900" cy="630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a:solidFill>
                  <a:schemeClr val="accent5"/>
                </a:solidFill>
                <a:latin typeface="Calibri"/>
                <a:ea typeface="Calibri"/>
                <a:cs typeface="Calibri"/>
                <a:sym typeface="Calibri"/>
              </a:rPr>
              <a:t>Foot Washing Before Risking Arrest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p:nvPr/>
        </p:nvSpPr>
        <p:spPr>
          <a:xfrm>
            <a:off x="70340" y="440056"/>
            <a:ext cx="6918900" cy="630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a:solidFill>
                  <a:schemeClr val="accent5"/>
                </a:solidFill>
                <a:latin typeface="Calibri"/>
                <a:ea typeface="Calibri"/>
                <a:cs typeface="Calibri"/>
                <a:sym typeface="Calibri"/>
              </a:rPr>
              <a:t>Symbolic formation of prayer circle </a:t>
            </a:r>
          </a:p>
        </p:txBody>
      </p:sp>
      <p:pic>
        <p:nvPicPr>
          <p:cNvPr id="433" name="Shape 433" descr="12417749_10153508322835980_7200936229480846500_n.jpg"/>
          <p:cNvPicPr preferRelativeResize="0"/>
          <p:nvPr/>
        </p:nvPicPr>
        <p:blipFill rotWithShape="1">
          <a:blip r:embed="rId3">
            <a:alphaModFix/>
          </a:blip>
          <a:srcRect/>
          <a:stretch/>
        </p:blipFill>
        <p:spPr>
          <a:xfrm>
            <a:off x="381000" y="1428750"/>
            <a:ext cx="4476600" cy="2984400"/>
          </a:xfrm>
          <a:prstGeom prst="rect">
            <a:avLst/>
          </a:prstGeom>
          <a:noFill/>
          <a:ln>
            <a:noFill/>
          </a:ln>
        </p:spPr>
      </p:pic>
      <p:pic>
        <p:nvPicPr>
          <p:cNvPr id="434" name="Shape 434" descr="1935215_10153508322895980_1097207398945568756_n.jpg"/>
          <p:cNvPicPr preferRelativeResize="0"/>
          <p:nvPr/>
        </p:nvPicPr>
        <p:blipFill rotWithShape="1">
          <a:blip r:embed="rId4">
            <a:alphaModFix/>
          </a:blip>
          <a:srcRect/>
          <a:stretch/>
        </p:blipFill>
        <p:spPr>
          <a:xfrm>
            <a:off x="4222748" y="3111500"/>
            <a:ext cx="4667400" cy="3111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a:stretch/>
        </p:blipFill>
        <p:spPr>
          <a:xfrm>
            <a:off x="610089" y="1921365"/>
            <a:ext cx="4057200" cy="4057200"/>
          </a:xfrm>
          <a:prstGeom prst="rect">
            <a:avLst/>
          </a:prstGeom>
          <a:noFill/>
          <a:ln>
            <a:noFill/>
          </a:ln>
        </p:spPr>
      </p:pic>
      <p:sp>
        <p:nvSpPr>
          <p:cNvPr id="440" name="Shape 440"/>
          <p:cNvSpPr txBox="1"/>
          <p:nvPr/>
        </p:nvSpPr>
        <p:spPr>
          <a:xfrm>
            <a:off x="70340" y="440056"/>
            <a:ext cx="6918900" cy="630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a:solidFill>
                  <a:schemeClr val="accent5"/>
                </a:solidFill>
                <a:latin typeface="Calibri"/>
                <a:ea typeface="Calibri"/>
                <a:cs typeface="Calibri"/>
                <a:sym typeface="Calibri"/>
              </a:rPr>
              <a:t>Faith Rooted Civil Disobedience</a:t>
            </a:r>
          </a:p>
        </p:txBody>
      </p:sp>
      <p:pic>
        <p:nvPicPr>
          <p:cNvPr id="441" name="Shape 441" descr="10600382_10153508327660980_6501370615232431293_n.jpg"/>
          <p:cNvPicPr preferRelativeResize="0"/>
          <p:nvPr/>
        </p:nvPicPr>
        <p:blipFill rotWithShape="1">
          <a:blip r:embed="rId4">
            <a:alphaModFix/>
          </a:blip>
          <a:srcRect/>
          <a:stretch/>
        </p:blipFill>
        <p:spPr>
          <a:xfrm>
            <a:off x="5491907" y="1450975"/>
            <a:ext cx="2994900" cy="4527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p:nvPr/>
        </p:nvSpPr>
        <p:spPr>
          <a:xfrm>
            <a:off x="0" y="276575"/>
            <a:ext cx="8532600" cy="1185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a:solidFill>
                  <a:schemeClr val="accent5"/>
                </a:solidFill>
                <a:latin typeface="Calibri"/>
                <a:ea typeface="Calibri"/>
                <a:cs typeface="Calibri"/>
                <a:sym typeface="Calibri"/>
              </a:rPr>
              <a:t>How to Plan for a Prophetic Action, part 1</a:t>
            </a:r>
          </a:p>
          <a:p>
            <a:pPr marL="0" marR="0" lvl="0" indent="0" algn="l" rtl="0">
              <a:spcBef>
                <a:spcPts val="0"/>
              </a:spcBef>
              <a:buNone/>
            </a:pPr>
            <a:endParaRPr sz="3500">
              <a:solidFill>
                <a:srgbClr val="17365D"/>
              </a:solidFill>
              <a:latin typeface="Calibri"/>
              <a:ea typeface="Calibri"/>
              <a:cs typeface="Calibri"/>
              <a:sym typeface="Calibri"/>
            </a:endParaRPr>
          </a:p>
        </p:txBody>
      </p:sp>
      <p:sp>
        <p:nvSpPr>
          <p:cNvPr id="447" name="Shape 447"/>
          <p:cNvSpPr/>
          <p:nvPr/>
        </p:nvSpPr>
        <p:spPr>
          <a:xfrm>
            <a:off x="218494" y="1576250"/>
            <a:ext cx="3108000" cy="12002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448" name="Shape 448"/>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49" name="Shape 449"/>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50" name="Shape 450"/>
          <p:cNvSpPr/>
          <p:nvPr/>
        </p:nvSpPr>
        <p:spPr>
          <a:xfrm>
            <a:off x="488491" y="1344520"/>
            <a:ext cx="4881900" cy="70173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For clergy and lay leaders, the action they are invited to be part of is often planned along with a partner organization. </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Make sure the action has a component that will lift up the moral and faith voice which is a critical component of impacting the public narrative.</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Have ample discussion and dialogue on Civil Disobedience as a spiritual practice.</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Make sure that the participant's congregation will support the CD action</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Assure that there is sufficient legal support, if there is not, make sure to have your own legal support established</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pic>
        <p:nvPicPr>
          <p:cNvPr id="451" name="Shape 451"/>
          <p:cNvPicPr preferRelativeResize="0"/>
          <p:nvPr/>
        </p:nvPicPr>
        <p:blipFill rotWithShape="1">
          <a:blip r:embed="rId3">
            <a:alphaModFix/>
          </a:blip>
          <a:srcRect/>
          <a:stretch/>
        </p:blipFill>
        <p:spPr>
          <a:xfrm>
            <a:off x="5370303" y="2569468"/>
            <a:ext cx="3454500" cy="234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ctrTitle"/>
          </p:nvPr>
        </p:nvSpPr>
        <p:spPr>
          <a:xfrm>
            <a:off x="-474650" y="2005500"/>
            <a:ext cx="9968400" cy="1470000"/>
          </a:xfrm>
          <a:prstGeom prst="rect">
            <a:avLst/>
          </a:prstGeom>
        </p:spPr>
        <p:txBody>
          <a:bodyPr lIns="91425" tIns="91425" rIns="91425" bIns="91425" anchor="ctr" anchorCtr="0">
            <a:noAutofit/>
          </a:bodyPr>
          <a:lstStyle/>
          <a:p>
            <a:pPr lvl="0">
              <a:spcBef>
                <a:spcPts val="0"/>
              </a:spcBef>
              <a:buNone/>
            </a:pPr>
            <a:r>
              <a:rPr lang="en-US" sz="4800">
                <a:solidFill>
                  <a:schemeClr val="accent5"/>
                </a:solidFill>
              </a:rPr>
              <a:t>Advocacy on Appropriations </a:t>
            </a:r>
          </a:p>
          <a:p>
            <a:pPr lvl="0">
              <a:spcBef>
                <a:spcPts val="0"/>
              </a:spcBef>
              <a:buNone/>
            </a:pPr>
            <a:r>
              <a:rPr lang="en-US" sz="2400" i="1"/>
              <a:t>Jen Smyers, Church World Service</a:t>
            </a:r>
          </a:p>
        </p:txBody>
      </p:sp>
      <p:pic>
        <p:nvPicPr>
          <p:cNvPr id="281" name="Shape 281" descr="cws-300x106.png"/>
          <p:cNvPicPr preferRelativeResize="0"/>
          <p:nvPr/>
        </p:nvPicPr>
        <p:blipFill>
          <a:blip r:embed="rId3">
            <a:alphaModFix/>
          </a:blip>
          <a:stretch>
            <a:fillRect/>
          </a:stretch>
        </p:blipFill>
        <p:spPr>
          <a:xfrm>
            <a:off x="3080800" y="3906375"/>
            <a:ext cx="2857500" cy="1009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p:nvPr/>
        </p:nvSpPr>
        <p:spPr>
          <a:xfrm>
            <a:off x="218500" y="189625"/>
            <a:ext cx="8238600" cy="1185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a:solidFill>
                  <a:schemeClr val="accent5"/>
                </a:solidFill>
                <a:latin typeface="Calibri"/>
                <a:ea typeface="Calibri"/>
                <a:cs typeface="Calibri"/>
                <a:sym typeface="Calibri"/>
              </a:rPr>
              <a:t>How to Plan a Prophetic Action, part 2 </a:t>
            </a:r>
          </a:p>
          <a:p>
            <a:pPr marL="0" marR="0" lvl="0" indent="0" algn="l" rtl="0">
              <a:spcBef>
                <a:spcPts val="0"/>
              </a:spcBef>
              <a:buNone/>
            </a:pPr>
            <a:endParaRPr sz="3500">
              <a:solidFill>
                <a:srgbClr val="17365D"/>
              </a:solidFill>
              <a:latin typeface="Calibri"/>
              <a:ea typeface="Calibri"/>
              <a:cs typeface="Calibri"/>
              <a:sym typeface="Calibri"/>
            </a:endParaRPr>
          </a:p>
        </p:txBody>
      </p:sp>
      <p:sp>
        <p:nvSpPr>
          <p:cNvPr id="457" name="Shape 457"/>
          <p:cNvSpPr/>
          <p:nvPr/>
        </p:nvSpPr>
        <p:spPr>
          <a:xfrm>
            <a:off x="218494" y="1714575"/>
            <a:ext cx="3108000" cy="1200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458" name="Shape 458"/>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59" name="Shape 459"/>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60" name="Shape 460"/>
          <p:cNvSpPr/>
          <p:nvPr/>
        </p:nvSpPr>
        <p:spPr>
          <a:xfrm>
            <a:off x="357107" y="782106"/>
            <a:ext cx="8285100" cy="81252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Recruit Early</a:t>
            </a:r>
            <a:r>
              <a:rPr lang="en-US" sz="1800">
                <a:solidFill>
                  <a:schemeClr val="dk1"/>
                </a:solidFill>
                <a:latin typeface="Calibri"/>
                <a:ea typeface="Calibri"/>
                <a:cs typeface="Calibri"/>
                <a:sym typeface="Calibri"/>
              </a:rPr>
              <a:t> if possible to give volunteers plenty of time to discuss with their organization and/or congregation</a:t>
            </a: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Scout the sight of the action </a:t>
            </a:r>
            <a:r>
              <a:rPr lang="en-US" sz="1800">
                <a:solidFill>
                  <a:schemeClr val="dk1"/>
                </a:solidFill>
                <a:latin typeface="Calibri"/>
                <a:ea typeface="Calibri"/>
                <a:cs typeface="Calibri"/>
                <a:sym typeface="Calibri"/>
              </a:rPr>
              <a:t>ahead of time gathering site-specific information. Make sure the sight is a strategic location to drive the message and meaning this action is meant to convey.</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Visible Roles for </a:t>
            </a:r>
            <a:r>
              <a:rPr lang="en-US" sz="1800">
                <a:solidFill>
                  <a:schemeClr val="dk1"/>
                </a:solidFill>
                <a:latin typeface="Calibri"/>
                <a:ea typeface="Calibri"/>
                <a:cs typeface="Calibri"/>
                <a:sym typeface="Calibri"/>
              </a:rPr>
              <a:t>other leaders such as leading communal prayer or reading a sacred text, lay leaders can help as peace keepers for crowd control are also needed.</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Creative Actions </a:t>
            </a:r>
            <a:r>
              <a:rPr lang="en-US" sz="1800">
                <a:solidFill>
                  <a:schemeClr val="dk1"/>
                </a:solidFill>
                <a:latin typeface="Calibri"/>
                <a:ea typeface="Calibri"/>
                <a:cs typeface="Calibri"/>
                <a:sym typeface="Calibri"/>
              </a:rPr>
              <a:t> that have specific symbolic meaning to the purpose and larger movement is critical in getting the desired message out to the public in an effective way. Think outside the box and do something new.</a:t>
            </a: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Religious Vestments </a:t>
            </a:r>
            <a:r>
              <a:rPr lang="en-US" sz="1800">
                <a:solidFill>
                  <a:schemeClr val="dk1"/>
                </a:solidFill>
                <a:latin typeface="Calibri"/>
                <a:ea typeface="Calibri"/>
                <a:cs typeface="Calibri"/>
                <a:sym typeface="Calibri"/>
              </a:rPr>
              <a:t>are always needed to lift up the visual symbolism and clearly identify faith leaders in the action, stoles, clergy collars and robes should be encouraged in the planning</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p:nvPr/>
        </p:nvSpPr>
        <p:spPr>
          <a:xfrm>
            <a:off x="70352" y="238850"/>
            <a:ext cx="8462100" cy="1185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a:solidFill>
                  <a:schemeClr val="accent5"/>
                </a:solidFill>
                <a:latin typeface="Calibri"/>
                <a:ea typeface="Calibri"/>
                <a:cs typeface="Calibri"/>
                <a:sym typeface="Calibri"/>
              </a:rPr>
              <a:t>How to Plan a Prophetic Action, part 3</a:t>
            </a:r>
          </a:p>
          <a:p>
            <a:pPr marL="0" marR="0" lvl="0" indent="0" algn="l" rtl="0">
              <a:spcBef>
                <a:spcPts val="0"/>
              </a:spcBef>
              <a:buNone/>
            </a:pPr>
            <a:endParaRPr sz="3500">
              <a:solidFill>
                <a:srgbClr val="17365D"/>
              </a:solidFill>
              <a:latin typeface="Calibri"/>
              <a:ea typeface="Calibri"/>
              <a:cs typeface="Calibri"/>
              <a:sym typeface="Calibri"/>
            </a:endParaRPr>
          </a:p>
        </p:txBody>
      </p:sp>
      <p:sp>
        <p:nvSpPr>
          <p:cNvPr id="466" name="Shape 466"/>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67" name="Shape 467"/>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68" name="Shape 468"/>
          <p:cNvSpPr/>
          <p:nvPr/>
        </p:nvSpPr>
        <p:spPr>
          <a:xfrm>
            <a:off x="313311" y="1017691"/>
            <a:ext cx="8285100" cy="84024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Negotiations with the police </a:t>
            </a:r>
            <a:r>
              <a:rPr lang="en-US" sz="1800">
                <a:solidFill>
                  <a:schemeClr val="dk1"/>
                </a:solidFill>
                <a:latin typeface="Calibri"/>
                <a:ea typeface="Calibri"/>
                <a:cs typeface="Calibri"/>
                <a:sym typeface="Calibri"/>
              </a:rPr>
              <a:t>will be very important to establish clear agreements about what type of charge will be given for the action. There are possibilities when you would want to keep the element of surprise and not negotiate beforehand, but there should always be ample legal advice on the charges participants will face.</a:t>
            </a: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Security Culture </a:t>
            </a:r>
            <a:r>
              <a:rPr lang="en-US" sz="1800">
                <a:solidFill>
                  <a:schemeClr val="dk1"/>
                </a:solidFill>
                <a:latin typeface="Calibri"/>
                <a:ea typeface="Calibri"/>
                <a:cs typeface="Calibri"/>
                <a:sym typeface="Calibri"/>
              </a:rPr>
              <a:t>is critical as risking arrest is not a public planning process, and must only be discussed with trusted members who will be participating. The public invitation is for a general event or action while risking arrests should not be disclosed to the public until the moment of execution. This helps create privacy for planning while avoiding possible conspiracy charges for organizers.</a:t>
            </a: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Host a training </a:t>
            </a:r>
            <a:r>
              <a:rPr lang="en-US" sz="1800">
                <a:solidFill>
                  <a:schemeClr val="dk1"/>
                </a:solidFill>
                <a:latin typeface="Calibri"/>
                <a:ea typeface="Calibri"/>
                <a:cs typeface="Calibri"/>
                <a:sym typeface="Calibri"/>
              </a:rPr>
              <a:t>or conference call with leaders committed to the Civil Disobedience ahead of time to answer any questions and go through action details step by step</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Be Ready </a:t>
            </a:r>
            <a:r>
              <a:rPr lang="en-US" sz="1800">
                <a:solidFill>
                  <a:schemeClr val="dk1"/>
                </a:solidFill>
                <a:latin typeface="Calibri"/>
                <a:ea typeface="Calibri"/>
                <a:cs typeface="Calibri"/>
                <a:sym typeface="Calibri"/>
              </a:rPr>
              <a:t> on the day of action with all materials, and details planned out such as having participants bring money if there will be a fine or holding personal items for them</a:t>
            </a: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Jail Support </a:t>
            </a:r>
            <a:r>
              <a:rPr lang="en-US" sz="1800">
                <a:solidFill>
                  <a:schemeClr val="dk1"/>
                </a:solidFill>
                <a:latin typeface="Calibri"/>
                <a:ea typeface="Calibri"/>
                <a:cs typeface="Calibri"/>
                <a:sym typeface="Calibri"/>
              </a:rPr>
              <a:t>when they are released it is great to have a team with a vigil outside of jail, helping people get personal items, food or rides home as they are released</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p:nvPr/>
        </p:nvSpPr>
        <p:spPr>
          <a:xfrm>
            <a:off x="70353" y="440050"/>
            <a:ext cx="9073800" cy="1185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a:solidFill>
                  <a:schemeClr val="accent5"/>
                </a:solidFill>
                <a:latin typeface="Calibri"/>
                <a:ea typeface="Calibri"/>
                <a:cs typeface="Calibri"/>
                <a:sym typeface="Calibri"/>
              </a:rPr>
              <a:t>How to Plan a Prophetic Action, part 4</a:t>
            </a:r>
          </a:p>
          <a:p>
            <a:pPr marL="0" marR="0" lvl="0" indent="0" algn="l" rtl="0">
              <a:spcBef>
                <a:spcPts val="0"/>
              </a:spcBef>
              <a:buNone/>
            </a:pPr>
            <a:endParaRPr sz="3500">
              <a:solidFill>
                <a:srgbClr val="17365D"/>
              </a:solidFill>
              <a:latin typeface="Calibri"/>
              <a:ea typeface="Calibri"/>
              <a:cs typeface="Calibri"/>
              <a:sym typeface="Calibri"/>
            </a:endParaRPr>
          </a:p>
        </p:txBody>
      </p:sp>
      <p:sp>
        <p:nvSpPr>
          <p:cNvPr id="474" name="Shape 474"/>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75" name="Shape 475"/>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76" name="Shape 476"/>
          <p:cNvSpPr/>
          <p:nvPr/>
        </p:nvSpPr>
        <p:spPr>
          <a:xfrm>
            <a:off x="313311" y="1332062"/>
            <a:ext cx="8285100" cy="67404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A Communications plan </a:t>
            </a:r>
            <a:r>
              <a:rPr lang="en-US" sz="1800">
                <a:solidFill>
                  <a:schemeClr val="dk1"/>
                </a:solidFill>
                <a:latin typeface="Calibri"/>
                <a:ea typeface="Calibri"/>
                <a:cs typeface="Calibri"/>
                <a:sym typeface="Calibri"/>
              </a:rPr>
              <a:t>is an essential piece of getting the word out to the public. Write your media release ahead of time. Get quotes from faith leaders in media releases with whom you are collaborating. Utilize this opportunity as a way to build media contacts</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Opinion Editorials and Blogs </a:t>
            </a:r>
            <a:r>
              <a:rPr lang="en-US" sz="1800">
                <a:solidFill>
                  <a:schemeClr val="dk1"/>
                </a:solidFill>
                <a:latin typeface="Calibri"/>
                <a:ea typeface="Calibri"/>
                <a:cs typeface="Calibri"/>
                <a:sym typeface="Calibri"/>
              </a:rPr>
              <a:t> Ask your key participants to write an Opinion Editorial or blog ahead of time about why they felt convicted to participate in a Civil Disobedience action. To ensure this piece happens you may have to ghost write a draft and ask for edits from your leader.</a:t>
            </a: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1">
                <a:solidFill>
                  <a:schemeClr val="dk1"/>
                </a:solidFill>
                <a:latin typeface="Calibri"/>
                <a:ea typeface="Calibri"/>
                <a:cs typeface="Calibri"/>
                <a:sym typeface="Calibri"/>
              </a:rPr>
              <a:t>Social Media </a:t>
            </a:r>
            <a:r>
              <a:rPr lang="en-US" sz="1800">
                <a:solidFill>
                  <a:schemeClr val="dk1"/>
                </a:solidFill>
                <a:latin typeface="Calibri"/>
                <a:ea typeface="Calibri"/>
                <a:cs typeface="Calibri"/>
                <a:sym typeface="Calibri"/>
              </a:rPr>
              <a:t>is a growing means of communication. At the action make sure someone is live tweeting and updating your organizations’ facebook page. Tweeting @(Rep/Sen/President) with the decision makers twitter handle is a great way to do advocacy through social media. Make sure to do social media updates for any blogs, Opinion Editorials or</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p:cNvPicPr preferRelativeResize="0"/>
          <p:nvPr/>
        </p:nvPicPr>
        <p:blipFill rotWithShape="1">
          <a:blip r:embed="rId3">
            <a:alphaModFix/>
          </a:blip>
          <a:srcRect/>
          <a:stretch/>
        </p:blipFill>
        <p:spPr>
          <a:xfrm>
            <a:off x="2222500" y="394350"/>
            <a:ext cx="4995900" cy="646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p:nvPr/>
        </p:nvSpPr>
        <p:spPr>
          <a:xfrm>
            <a:off x="70340" y="440056"/>
            <a:ext cx="6918900" cy="1185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a:solidFill>
                  <a:schemeClr val="accent5"/>
                </a:solidFill>
                <a:latin typeface="Calibri"/>
                <a:ea typeface="Calibri"/>
                <a:cs typeface="Calibri"/>
                <a:sym typeface="Calibri"/>
              </a:rPr>
              <a:t>Resources for Further Learning</a:t>
            </a:r>
          </a:p>
          <a:p>
            <a:pPr marL="0" marR="0" lvl="0" indent="0" algn="l" rtl="0">
              <a:spcBef>
                <a:spcPts val="0"/>
              </a:spcBef>
              <a:buNone/>
            </a:pPr>
            <a:endParaRPr sz="3500">
              <a:solidFill>
                <a:srgbClr val="17365D"/>
              </a:solidFill>
              <a:latin typeface="Calibri"/>
              <a:ea typeface="Calibri"/>
              <a:cs typeface="Calibri"/>
              <a:sym typeface="Calibri"/>
            </a:endParaRPr>
          </a:p>
        </p:txBody>
      </p:sp>
      <p:sp>
        <p:nvSpPr>
          <p:cNvPr id="487" name="Shape 487"/>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8" name="Shape 488"/>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9" name="Shape 489"/>
          <p:cNvSpPr/>
          <p:nvPr/>
        </p:nvSpPr>
        <p:spPr>
          <a:xfrm>
            <a:off x="313311" y="1332062"/>
            <a:ext cx="8285100" cy="67404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The above information referenced several organizations below</a:t>
            </a: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Pace e Bene – Non-Violent Change 101</a:t>
            </a:r>
          </a:p>
          <a:p>
            <a:pPr marL="0" marR="0" lvl="0" indent="0" algn="l" rtl="0">
              <a:spcBef>
                <a:spcPts val="0"/>
              </a:spcBef>
              <a:buSzPct val="25000"/>
              <a:buNone/>
            </a:pPr>
            <a:r>
              <a:rPr lang="en-US" sz="1800" u="sng">
                <a:solidFill>
                  <a:schemeClr val="hlink"/>
                </a:solidFill>
                <a:latin typeface="Calibri"/>
                <a:ea typeface="Calibri"/>
                <a:cs typeface="Calibri"/>
                <a:sym typeface="Calibri"/>
                <a:hlinkClick r:id="rId3"/>
              </a:rPr>
              <a:t>http://paceebene.org/nonviolent-change-101/building-nonviolent-world/methods/nonviolent-action-checklist</a:t>
            </a: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Beautiful Trouble, A Toolbox for Revolution</a:t>
            </a:r>
          </a:p>
          <a:p>
            <a:pPr marL="0" marR="0" lvl="0" indent="0" algn="l" rtl="0">
              <a:spcBef>
                <a:spcPts val="0"/>
              </a:spcBef>
              <a:buSzPct val="25000"/>
              <a:buNone/>
            </a:pP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4"/>
              </a:rPr>
              <a:t>http://beautifultrouble.org/introduction/</a:t>
            </a: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Midwest Academy Organizing Institute, Training schedule below</a:t>
            </a:r>
          </a:p>
          <a:p>
            <a:pPr marL="0" marR="0" lvl="0" indent="0" algn="l" rtl="0">
              <a:spcBef>
                <a:spcPts val="0"/>
              </a:spcBef>
              <a:buSzPct val="25000"/>
              <a:buNone/>
            </a:pPr>
            <a:r>
              <a:rPr lang="en-US" sz="1800" u="sng">
                <a:solidFill>
                  <a:schemeClr val="hlink"/>
                </a:solidFill>
                <a:latin typeface="Calibri"/>
                <a:ea typeface="Calibri"/>
                <a:cs typeface="Calibri"/>
                <a:sym typeface="Calibri"/>
                <a:hlinkClick r:id="rId5"/>
              </a:rPr>
              <a:t>http://www.midwestacademy.com/training/organizing-social-change/</a:t>
            </a: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Ruckus Society- Training and Action</a:t>
            </a:r>
          </a:p>
          <a:p>
            <a:pPr marL="0" marR="0" lvl="0" indent="0" algn="l" rtl="0">
              <a:spcBef>
                <a:spcPts val="0"/>
              </a:spcBef>
              <a:buSzPct val="25000"/>
              <a:buNone/>
            </a:pPr>
            <a:r>
              <a:rPr lang="en-US" sz="1800" u="sng">
                <a:solidFill>
                  <a:schemeClr val="hlink"/>
                </a:solidFill>
                <a:latin typeface="Calibri"/>
                <a:ea typeface="Calibri"/>
                <a:cs typeface="Calibri"/>
                <a:sym typeface="Calibri"/>
                <a:hlinkClick r:id="rId6"/>
              </a:rPr>
              <a:t>http://www.ruckus.org/article.php?list=type&amp;type=64</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3"/>
        <p:cNvGrpSpPr/>
        <p:nvPr/>
      </p:nvGrpSpPr>
      <p:grpSpPr>
        <a:xfrm>
          <a:off x="0" y="0"/>
          <a:ext cx="0" cy="0"/>
          <a:chOff x="0" y="0"/>
          <a:chExt cx="0" cy="0"/>
        </a:xfrm>
      </p:grpSpPr>
      <p:sp>
        <p:nvSpPr>
          <p:cNvPr id="494" name="Shape 494"/>
          <p:cNvSpPr txBox="1">
            <a:spLocks noGrp="1"/>
          </p:cNvSpPr>
          <p:nvPr>
            <p:ph type="ctrTitle"/>
          </p:nvPr>
        </p:nvSpPr>
        <p:spPr>
          <a:xfrm>
            <a:off x="685800" y="1246125"/>
            <a:ext cx="7772400" cy="1470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800" b="1">
                <a:solidFill>
                  <a:schemeClr val="accent5"/>
                </a:solidFill>
              </a:rPr>
              <a:t>Risk Analysis of </a:t>
            </a:r>
          </a:p>
          <a:p>
            <a:pPr marL="0" marR="0" lvl="0" indent="0" algn="ctr" rtl="0">
              <a:spcBef>
                <a:spcPts val="0"/>
              </a:spcBef>
              <a:buClr>
                <a:schemeClr val="dk1"/>
              </a:buClr>
              <a:buSzPct val="25000"/>
              <a:buFont typeface="Calibri"/>
              <a:buNone/>
            </a:pPr>
            <a:r>
              <a:rPr lang="en-US" sz="4800" b="1">
                <a:solidFill>
                  <a:schemeClr val="accent5"/>
                </a:solidFill>
              </a:rPr>
              <a:t>Civil Disobedience </a:t>
            </a:r>
          </a:p>
        </p:txBody>
      </p:sp>
      <p:sp>
        <p:nvSpPr>
          <p:cNvPr id="495" name="Shape 495"/>
          <p:cNvSpPr txBox="1">
            <a:spLocks noGrp="1"/>
          </p:cNvSpPr>
          <p:nvPr>
            <p:ph type="subTitle" idx="1"/>
          </p:nvPr>
        </p:nvSpPr>
        <p:spPr>
          <a:xfrm>
            <a:off x="-983100" y="2985625"/>
            <a:ext cx="11110200"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r>
              <a:rPr lang="en-US" sz="3600" i="1">
                <a:solidFill>
                  <a:srgbClr val="000000"/>
                </a:solidFill>
              </a:rPr>
              <a:t>Paromita Shah,</a:t>
            </a:r>
          </a:p>
          <a:p>
            <a:pPr marL="0" marR="0" lvl="0" indent="-69850" algn="ctr" rtl="0">
              <a:spcBef>
                <a:spcPts val="0"/>
              </a:spcBef>
              <a:buClr>
                <a:schemeClr val="dk1"/>
              </a:buClr>
              <a:buSzPct val="30555"/>
              <a:buFont typeface="Arial"/>
              <a:buNone/>
            </a:pPr>
            <a:r>
              <a:rPr lang="en-US" sz="3600" i="1">
                <a:solidFill>
                  <a:srgbClr val="000000"/>
                </a:solidFill>
              </a:rPr>
              <a:t>National Immigration Project</a:t>
            </a:r>
          </a:p>
          <a:p>
            <a:pPr marL="0" marR="0" lvl="0" indent="0" algn="ctr" rtl="0">
              <a:spcBef>
                <a:spcPts val="0"/>
              </a:spcBef>
              <a:buClr>
                <a:srgbClr val="888888"/>
              </a:buClr>
              <a:buSzPct val="25000"/>
              <a:buFont typeface="Arial"/>
              <a:buNone/>
            </a:pPr>
            <a:endParaRPr>
              <a:solidFill>
                <a:srgbClr val="000000"/>
              </a:solidFill>
            </a:endParaRPr>
          </a:p>
        </p:txBody>
      </p:sp>
      <p:pic>
        <p:nvPicPr>
          <p:cNvPr id="496" name="Shape 496" descr="Logo.JPG"/>
          <p:cNvPicPr preferRelativeResize="0"/>
          <p:nvPr/>
        </p:nvPicPr>
        <p:blipFill>
          <a:blip r:embed="rId3">
            <a:alphaModFix/>
          </a:blip>
          <a:stretch>
            <a:fillRect/>
          </a:stretch>
        </p:blipFill>
        <p:spPr>
          <a:xfrm>
            <a:off x="2814899" y="4507375"/>
            <a:ext cx="3229644" cy="18149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Risk Analysis, Step 1</a:t>
            </a:r>
          </a:p>
        </p:txBody>
      </p:sp>
      <p:sp>
        <p:nvSpPr>
          <p:cNvPr id="502" name="Shape 502"/>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700" b="0" i="0" u="none" strike="noStrike" cap="none">
                <a:solidFill>
                  <a:schemeClr val="dk1"/>
                </a:solidFill>
                <a:latin typeface="Calibri"/>
                <a:ea typeface="Calibri"/>
                <a:cs typeface="Calibri"/>
                <a:sym typeface="Calibri"/>
              </a:rPr>
              <a:t>Understand the person’s immigration status and their goals, because only then will you understand the implications of whatever action is being planned:</a:t>
            </a:r>
          </a:p>
          <a:p>
            <a:pPr marL="0" marR="0" lvl="0" indent="0" algn="l" rtl="0">
              <a:lnSpc>
                <a:spcPct val="90000"/>
              </a:lnSpc>
              <a:spcBef>
                <a:spcPts val="540"/>
              </a:spcBef>
              <a:spcAft>
                <a:spcPts val="0"/>
              </a:spcAft>
              <a:buClr>
                <a:schemeClr val="dk1"/>
              </a:buClr>
              <a:buSzPct val="25000"/>
              <a:buFont typeface="Arial"/>
              <a:buNone/>
            </a:pPr>
            <a:endParaRPr sz="2700" b="0" i="0" u="none" strike="noStrike" cap="none">
              <a:solidFill>
                <a:schemeClr val="dk1"/>
              </a:solidFill>
              <a:latin typeface="Calibri"/>
              <a:ea typeface="Calibri"/>
              <a:cs typeface="Calibri"/>
              <a:sym typeface="Calibri"/>
            </a:endParaRPr>
          </a:p>
          <a:p>
            <a:pPr marL="0" marR="0" lvl="0" indent="0" algn="l" rtl="0">
              <a:lnSpc>
                <a:spcPct val="90000"/>
              </a:lnSpc>
              <a:spcBef>
                <a:spcPts val="540"/>
              </a:spcBef>
              <a:spcAft>
                <a:spcPts val="0"/>
              </a:spcAft>
              <a:buClr>
                <a:schemeClr val="dk1"/>
              </a:buClr>
              <a:buSzPct val="100000"/>
              <a:buFont typeface="Arial"/>
              <a:buChar char="•"/>
            </a:pPr>
            <a:r>
              <a:rPr lang="en-US" sz="2700" b="0" i="0" u="none" strike="noStrike" cap="none">
                <a:solidFill>
                  <a:schemeClr val="dk1"/>
                </a:solidFill>
                <a:latin typeface="Calibri"/>
                <a:ea typeface="Calibri"/>
                <a:cs typeface="Calibri"/>
                <a:sym typeface="Calibri"/>
              </a:rPr>
              <a:t>Goals of person: Arrest or Planning to obey orders of police</a:t>
            </a:r>
          </a:p>
          <a:p>
            <a:pPr marL="0" marR="0" lvl="0" indent="0" algn="l" rtl="0">
              <a:lnSpc>
                <a:spcPct val="90000"/>
              </a:lnSpc>
              <a:spcBef>
                <a:spcPts val="540"/>
              </a:spcBef>
              <a:spcAft>
                <a:spcPts val="0"/>
              </a:spcAft>
              <a:buClr>
                <a:schemeClr val="dk1"/>
              </a:buClr>
              <a:buSzPct val="100000"/>
              <a:buFont typeface="Arial"/>
              <a:buChar char="•"/>
            </a:pPr>
            <a:r>
              <a:rPr lang="en-US" sz="2700" b="0" i="0" u="none" strike="noStrike" cap="none">
                <a:solidFill>
                  <a:schemeClr val="dk1"/>
                </a:solidFill>
                <a:latin typeface="Calibri"/>
                <a:ea typeface="Calibri"/>
                <a:cs typeface="Calibri"/>
                <a:sym typeface="Calibri"/>
              </a:rPr>
              <a:t>Person’s status: deportation order, criminal history, green card, DACA, in-process</a:t>
            </a:r>
          </a:p>
          <a:p>
            <a:pPr marL="0" marR="0" lvl="0" indent="0" algn="l" rtl="0">
              <a:lnSpc>
                <a:spcPct val="90000"/>
              </a:lnSpc>
              <a:spcBef>
                <a:spcPts val="540"/>
              </a:spcBef>
              <a:spcAft>
                <a:spcPts val="0"/>
              </a:spcAft>
              <a:buClr>
                <a:schemeClr val="dk1"/>
              </a:buClr>
              <a:buSzPct val="100000"/>
              <a:buFont typeface="Arial"/>
              <a:buChar char="•"/>
            </a:pPr>
            <a:r>
              <a:rPr lang="en-US" sz="2700" b="0" i="0" u="none" strike="noStrike" cap="none">
                <a:solidFill>
                  <a:schemeClr val="dk1"/>
                </a:solidFill>
                <a:latin typeface="Calibri"/>
                <a:ea typeface="Calibri"/>
                <a:cs typeface="Calibri"/>
                <a:sym typeface="Calibri"/>
              </a:rPr>
              <a:t>How vulnerable is the family  </a:t>
            </a:r>
          </a:p>
          <a:p>
            <a:pPr marL="0" marR="0" lvl="0" indent="0" algn="l" rtl="0">
              <a:lnSpc>
                <a:spcPct val="90000"/>
              </a:lnSpc>
              <a:spcBef>
                <a:spcPts val="540"/>
              </a:spcBef>
              <a:spcAft>
                <a:spcPts val="0"/>
              </a:spcAft>
              <a:buClr>
                <a:schemeClr val="dk1"/>
              </a:buClr>
              <a:buSzPct val="100000"/>
              <a:buFont typeface="Arial"/>
              <a:buChar char="•"/>
            </a:pPr>
            <a:r>
              <a:rPr lang="en-US" sz="2700" b="0" i="0" u="none" strike="noStrike" cap="none">
                <a:solidFill>
                  <a:schemeClr val="dk1"/>
                </a:solidFill>
                <a:latin typeface="Calibri"/>
                <a:ea typeface="Calibri"/>
                <a:cs typeface="Calibri"/>
                <a:sym typeface="Calibri"/>
              </a:rPr>
              <a:t>Adult v Minor</a:t>
            </a:r>
          </a:p>
          <a:p>
            <a:pPr marL="342900" marR="0" lvl="0" indent="-342900" algn="l" rtl="0">
              <a:spcBef>
                <a:spcPts val="540"/>
              </a:spcBef>
              <a:buClr>
                <a:schemeClr val="dk1"/>
              </a:buClr>
              <a:buSzPct val="100000"/>
              <a:buFont typeface="Arial"/>
              <a:buNone/>
            </a:pPr>
            <a:endParaRPr sz="2700" b="0" i="0" u="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Risk Analysis, Step 2</a:t>
            </a:r>
          </a:p>
        </p:txBody>
      </p:sp>
      <p:sp>
        <p:nvSpPr>
          <p:cNvPr id="508" name="Shape 508"/>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000" b="0" i="0" u="none">
                <a:solidFill>
                  <a:schemeClr val="dk1"/>
                </a:solidFill>
                <a:latin typeface="Calibri"/>
                <a:ea typeface="Calibri"/>
                <a:cs typeface="Calibri"/>
                <a:sym typeface="Calibri"/>
              </a:rPr>
              <a:t>What are the possible offenses: barricade vs. marching, dropping banner, civil rights caravan</a:t>
            </a:r>
          </a:p>
          <a:p>
            <a:pPr marL="342900" marR="0" lvl="0" indent="-342900" algn="l" rtl="0">
              <a:lnSpc>
                <a:spcPct val="100000"/>
              </a:lnSpc>
              <a:spcBef>
                <a:spcPts val="600"/>
              </a:spcBef>
              <a:spcAft>
                <a:spcPts val="0"/>
              </a:spcAft>
              <a:buClr>
                <a:schemeClr val="dk1"/>
              </a:buClr>
              <a:buSzPct val="100000"/>
              <a:buFont typeface="Arial"/>
              <a:buChar char="•"/>
            </a:pPr>
            <a:r>
              <a:rPr lang="en-US" sz="3000" b="0" i="0" u="none">
                <a:solidFill>
                  <a:schemeClr val="dk1"/>
                </a:solidFill>
                <a:latin typeface="Calibri"/>
                <a:ea typeface="Calibri"/>
                <a:cs typeface="Calibri"/>
                <a:sym typeface="Calibri"/>
              </a:rPr>
              <a:t>Best to consult with public defenders experienced in imm matters (someone who knows how arrest, booking, ICE transfers work)</a:t>
            </a:r>
          </a:p>
          <a:p>
            <a:pPr marL="342900" marR="0" lvl="0" indent="-342900" algn="l" rtl="0">
              <a:lnSpc>
                <a:spcPct val="100000"/>
              </a:lnSpc>
              <a:spcBef>
                <a:spcPts val="600"/>
              </a:spcBef>
              <a:spcAft>
                <a:spcPts val="0"/>
              </a:spcAft>
              <a:buClr>
                <a:schemeClr val="dk1"/>
              </a:buClr>
              <a:buSzPct val="100000"/>
              <a:buFont typeface="Arial"/>
              <a:buChar char="•"/>
            </a:pPr>
            <a:r>
              <a:rPr lang="en-US" sz="3000" b="0" i="0" u="none">
                <a:solidFill>
                  <a:schemeClr val="dk1"/>
                </a:solidFill>
                <a:latin typeface="Calibri"/>
                <a:ea typeface="Calibri"/>
                <a:cs typeface="Calibri"/>
                <a:sym typeface="Calibri"/>
              </a:rPr>
              <a:t>imm attorneys experienced in deportation defense</a:t>
            </a:r>
          </a:p>
          <a:p>
            <a:pPr marL="342900" marR="0" lvl="0" indent="-342900" algn="l" rtl="0">
              <a:lnSpc>
                <a:spcPct val="100000"/>
              </a:lnSpc>
              <a:spcBef>
                <a:spcPts val="600"/>
              </a:spcBef>
              <a:spcAft>
                <a:spcPts val="0"/>
              </a:spcAft>
              <a:buClr>
                <a:schemeClr val="dk1"/>
              </a:buClr>
              <a:buSzPct val="100000"/>
              <a:buFont typeface="Arial"/>
              <a:buChar char="•"/>
            </a:pPr>
            <a:r>
              <a:rPr lang="en-US" sz="3000" b="0" i="0" u="none">
                <a:solidFill>
                  <a:schemeClr val="dk1"/>
                </a:solidFill>
                <a:latin typeface="Calibri"/>
                <a:ea typeface="Calibri"/>
                <a:cs typeface="Calibri"/>
                <a:sym typeface="Calibri"/>
              </a:rPr>
              <a:t>NLG chapter might be a good resource (www.nlg.org)</a:t>
            </a:r>
          </a:p>
          <a:p>
            <a:pPr marL="342900" marR="0" lvl="0" indent="-342900" algn="l" rtl="0">
              <a:spcBef>
                <a:spcPts val="600"/>
              </a:spcBef>
              <a:buClr>
                <a:schemeClr val="dk1"/>
              </a:buClr>
              <a:buSzPct val="100000"/>
              <a:buFont typeface="Arial"/>
              <a:buNone/>
            </a:pPr>
            <a:endParaRPr sz="3000" b="0" i="0" u="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Risk Analysis, Step 3</a:t>
            </a:r>
          </a:p>
        </p:txBody>
      </p:sp>
      <p:sp>
        <p:nvSpPr>
          <p:cNvPr id="514" name="Shape 514"/>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1" i="0" u="none">
                <a:solidFill>
                  <a:schemeClr val="dk1"/>
                </a:solidFill>
                <a:latin typeface="Calibri"/>
                <a:ea typeface="Calibri"/>
                <a:cs typeface="Calibri"/>
                <a:sym typeface="Calibri"/>
              </a:rPr>
              <a:t>The threat on the outside</a:t>
            </a:r>
            <a:r>
              <a:rPr lang="en-US" sz="3200" b="0" i="0" u="none">
                <a:solidFill>
                  <a:schemeClr val="dk1"/>
                </a:solidFill>
                <a:latin typeface="Calibri"/>
                <a:ea typeface="Calibri"/>
                <a:cs typeface="Calibri"/>
                <a:sym typeface="Calibri"/>
              </a:rPr>
              <a:t>:</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287g agreement or close police/ICE relationship</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Does your jail hold noncitizens for ICE</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how does your local ICE office respond to requests for prosecutorial discretion?</a:t>
            </a:r>
          </a:p>
          <a:p>
            <a:pPr marL="342900" marR="0" lvl="0" indent="-342900" algn="l" rtl="0">
              <a:lnSpc>
                <a:spcPct val="100000"/>
              </a:lnSpc>
              <a:spcBef>
                <a:spcPts val="640"/>
              </a:spcBef>
              <a:spcAft>
                <a:spcPts val="0"/>
              </a:spcAft>
              <a:buClr>
                <a:schemeClr val="dk1"/>
              </a:buClr>
              <a:buSzPct val="100000"/>
              <a:buFont typeface="Arial"/>
              <a:buNone/>
            </a:pPr>
            <a:endParaRPr sz="3200" b="0" i="0" u="none">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Risk Analysis, Step 4</a:t>
            </a:r>
          </a:p>
        </p:txBody>
      </p:sp>
      <p:sp>
        <p:nvSpPr>
          <p:cNvPr id="520" name="Shape 520"/>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Solidarity Strategy: This will help you figure out what risks you want to take together and the consequences of those choices to the most vulnerable in your group</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Identification question: INA 264(e) and risks</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Immigrant Worker Freedom Rides: </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https://www.youtube.com/watch?v=LOEQtiH4C3M, Minutes 11:30-21:30</a:t>
            </a:r>
          </a:p>
          <a:p>
            <a:pPr marL="342900" marR="0" lvl="0" indent="-342900" algn="l" rtl="0">
              <a:spcBef>
                <a:spcPts val="640"/>
              </a:spcBef>
              <a:buClr>
                <a:schemeClr val="dk1"/>
              </a:buClr>
              <a:buSzPct val="100000"/>
              <a:buFont typeface="Arial"/>
              <a:buNone/>
            </a:pPr>
            <a:endParaRPr sz="3200" b="0" i="0" u="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696159" y="254000"/>
            <a:ext cx="7886700"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4400" i="0" u="none" strike="noStrike" cap="none">
                <a:solidFill>
                  <a:schemeClr val="accent1"/>
                </a:solidFill>
              </a:rPr>
              <a:t>Congressional Update: Appropriations</a:t>
            </a:r>
          </a:p>
        </p:txBody>
      </p:sp>
      <p:sp>
        <p:nvSpPr>
          <p:cNvPr id="287" name="Shape 287"/>
          <p:cNvSpPr txBox="1">
            <a:spLocks noGrp="1"/>
          </p:cNvSpPr>
          <p:nvPr>
            <p:ph type="body" idx="1"/>
          </p:nvPr>
        </p:nvSpPr>
        <p:spPr>
          <a:xfrm>
            <a:off x="549153" y="1796350"/>
            <a:ext cx="8180700" cy="5372100"/>
          </a:xfrm>
          <a:prstGeom prst="rect">
            <a:avLst/>
          </a:prstGeom>
          <a:noFill/>
          <a:ln>
            <a:noFill/>
          </a:ln>
        </p:spPr>
        <p:txBody>
          <a:bodyPr lIns="91425" tIns="45700" rIns="91425" bIns="45700" anchor="t" anchorCtr="0">
            <a:noAutofit/>
          </a:bodyPr>
          <a:lstStyle/>
          <a:p>
            <a:pPr marL="228600" marR="0" lvl="0" indent="-165100" algn="l" rtl="0">
              <a:lnSpc>
                <a:spcPct val="90000"/>
              </a:lnSpc>
              <a:spcBef>
                <a:spcPts val="0"/>
              </a:spcBef>
              <a:spcAft>
                <a:spcPts val="0"/>
              </a:spcAft>
              <a:buClr>
                <a:schemeClr val="dk1"/>
              </a:buClr>
              <a:buSzPct val="100000"/>
              <a:buFont typeface="Calibri"/>
              <a:buChar char="•"/>
            </a:pPr>
            <a:r>
              <a:rPr lang="en-US" sz="1800" i="0" u="none" strike="noStrike" cap="none">
                <a:solidFill>
                  <a:schemeClr val="dk1"/>
                </a:solidFill>
              </a:rPr>
              <a:t>All government agencies are currently funded by a Continuing Resolution (CR) that expires on April 28</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Congress has to pass a Fiscal Year 2017 appropriations bill by April 28</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Trump has asked for $3 Billion for a wall, deportations, </a:t>
            </a:r>
            <a:r>
              <a:rPr lang="en-US" sz="1800"/>
              <a:t>and</a:t>
            </a:r>
            <a:r>
              <a:rPr lang="en-US" sz="1800" i="0" u="none" strike="noStrike" cap="none">
                <a:solidFill>
                  <a:schemeClr val="dk1"/>
                </a:solidFill>
              </a:rPr>
              <a:t> detention </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Congress is also working on a Fiscal Year 2018 appropriations bill</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President Trump has released a “skinny budget” but will likely release a more detailed budget request in May</a:t>
            </a:r>
          </a:p>
          <a:p>
            <a:pPr marL="685800" marR="0" lvl="1" indent="-190500" algn="l" rtl="0">
              <a:lnSpc>
                <a:spcPct val="90000"/>
              </a:lnSpc>
              <a:spcBef>
                <a:spcPts val="500"/>
              </a:spcBef>
              <a:spcAft>
                <a:spcPts val="0"/>
              </a:spcAft>
              <a:buClr>
                <a:schemeClr val="dk1"/>
              </a:buClr>
              <a:buSzPct val="100000"/>
              <a:buFont typeface="Calibri"/>
              <a:buChar char="•"/>
            </a:pPr>
            <a:r>
              <a:rPr lang="en-US" sz="1800" i="0" u="none" strike="noStrike" cap="none">
                <a:solidFill>
                  <a:schemeClr val="dk1"/>
                </a:solidFill>
              </a:rPr>
              <a:t>Asks for $4.5 Billion for a wall, deportation force &amp; detention centers</a:t>
            </a:r>
          </a:p>
          <a:p>
            <a:pPr marL="685800" marR="0" lvl="1" indent="-190500" algn="l" rtl="0">
              <a:lnSpc>
                <a:spcPct val="90000"/>
              </a:lnSpc>
              <a:spcBef>
                <a:spcPts val="500"/>
              </a:spcBef>
              <a:buClr>
                <a:schemeClr val="dk1"/>
              </a:buClr>
              <a:buSzPct val="100000"/>
              <a:buFont typeface="Calibri"/>
              <a:buChar char="•"/>
            </a:pPr>
            <a:r>
              <a:rPr lang="en-US" sz="1800" i="0" u="none" strike="noStrike" cap="none">
                <a:solidFill>
                  <a:schemeClr val="dk1"/>
                </a:solidFill>
              </a:rPr>
              <a:t>Would eliminate the Emergency Refugee and Migration Assistance account, which allows the State Department to respond to displacement crises overseas in order to prevent regional instability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Risk Analysis, Step 5</a:t>
            </a:r>
          </a:p>
        </p:txBody>
      </p:sp>
      <p:sp>
        <p:nvSpPr>
          <p:cNvPr id="526" name="Shape 526"/>
          <p:cNvSpPr txBox="1">
            <a:spLocks noGrp="1"/>
          </p:cNvSpPr>
          <p:nvPr>
            <p:ph type="body" idx="1"/>
          </p:nvPr>
        </p:nvSpPr>
        <p:spPr>
          <a:xfrm>
            <a:off x="507625" y="20137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US" sz="3200" b="0" i="0" u="none">
                <a:solidFill>
                  <a:schemeClr val="dk1"/>
                </a:solidFill>
                <a:latin typeface="Calibri"/>
                <a:ea typeface="Calibri"/>
                <a:cs typeface="Calibri"/>
                <a:sym typeface="Calibri"/>
              </a:rPr>
              <a:t>Resources/ response plan : </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Don’t only rely on your lawyer</a:t>
            </a:r>
          </a:p>
          <a:p>
            <a:pPr marL="342900" marR="0" lvl="0" indent="-342900" algn="l" rtl="0">
              <a:lnSpc>
                <a:spcPct val="100000"/>
              </a:lnSpc>
              <a:spcBef>
                <a:spcPts val="640"/>
              </a:spcBef>
              <a:spcAft>
                <a:spcPts val="0"/>
              </a:spcAft>
              <a:buClr>
                <a:schemeClr val="dk1"/>
              </a:buClr>
              <a:buSzPct val="100000"/>
              <a:buFont typeface="Arial"/>
              <a:buChar char="•"/>
            </a:pPr>
            <a:r>
              <a:rPr lang="en-US" sz="3200" b="0" i="0" u="none">
                <a:solidFill>
                  <a:schemeClr val="dk1"/>
                </a:solidFill>
                <a:latin typeface="Calibri"/>
                <a:ea typeface="Calibri"/>
                <a:cs typeface="Calibri"/>
                <a:sym typeface="Calibri"/>
              </a:rPr>
              <a:t>Retaliation for action</a:t>
            </a:r>
          </a:p>
          <a:p>
            <a:pPr marL="342900" marR="0" lvl="0" indent="-342900" algn="l" rtl="0">
              <a:lnSpc>
                <a:spcPct val="100000"/>
              </a:lnSpc>
              <a:spcBef>
                <a:spcPts val="640"/>
              </a:spcBef>
              <a:spcAft>
                <a:spcPts val="0"/>
              </a:spcAft>
              <a:buClr>
                <a:schemeClr val="dk1"/>
              </a:buClr>
              <a:buSzPct val="100000"/>
              <a:buFont typeface="Arial"/>
              <a:buChar char="•"/>
            </a:pPr>
            <a:r>
              <a:rPr lang="en-US"/>
              <a:t>F</a:t>
            </a:r>
            <a:r>
              <a:rPr lang="en-US" sz="3200" b="0" i="0" u="none">
                <a:solidFill>
                  <a:schemeClr val="dk1"/>
                </a:solidFill>
                <a:latin typeface="Calibri"/>
                <a:ea typeface="Calibri"/>
                <a:cs typeface="Calibri"/>
                <a:sym typeface="Calibri"/>
              </a:rPr>
              <a:t>amily planning</a:t>
            </a:r>
          </a:p>
          <a:p>
            <a:pPr marL="342900" marR="0" lvl="0" indent="-342900" algn="l" rtl="0">
              <a:lnSpc>
                <a:spcPct val="100000"/>
              </a:lnSpc>
              <a:spcBef>
                <a:spcPts val="640"/>
              </a:spcBef>
              <a:spcAft>
                <a:spcPts val="0"/>
              </a:spcAft>
              <a:buClr>
                <a:schemeClr val="dk1"/>
              </a:buClr>
              <a:buSzPct val="100000"/>
              <a:buFont typeface="Arial"/>
              <a:buChar char="•"/>
            </a:pPr>
            <a:r>
              <a:rPr lang="en-US"/>
              <a:t>P</a:t>
            </a:r>
            <a:r>
              <a:rPr lang="en-US" sz="3200" b="0" i="0" u="none">
                <a:solidFill>
                  <a:schemeClr val="dk1"/>
                </a:solidFill>
                <a:latin typeface="Calibri"/>
                <a:ea typeface="Calibri"/>
                <a:cs typeface="Calibri"/>
                <a:sym typeface="Calibri"/>
              </a:rPr>
              <a:t>olitical response</a:t>
            </a:r>
          </a:p>
          <a:p>
            <a:pPr marL="342900" marR="0" lvl="0" indent="-342900" algn="l" rtl="0">
              <a:spcBef>
                <a:spcPts val="640"/>
              </a:spcBef>
              <a:buClr>
                <a:schemeClr val="dk1"/>
              </a:buClr>
              <a:buSzPct val="100000"/>
              <a:buFont typeface="Arial"/>
              <a:buNone/>
            </a:pPr>
            <a:endParaRPr sz="3200" b="0" i="0" u="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accent5"/>
                </a:solidFill>
              </a:rPr>
              <a:t>Basic </a:t>
            </a:r>
            <a:r>
              <a:rPr lang="en-US" b="1">
                <a:solidFill>
                  <a:schemeClr val="accent5"/>
                </a:solidFill>
              </a:rPr>
              <a:t>P</a:t>
            </a:r>
            <a:r>
              <a:rPr lang="en-US" sz="4400" b="1" i="0" u="none" strike="noStrike" cap="none">
                <a:solidFill>
                  <a:schemeClr val="accent5"/>
                </a:solidFill>
              </a:rPr>
              <a:t>lanning</a:t>
            </a:r>
          </a:p>
        </p:txBody>
      </p:sp>
      <p:sp>
        <p:nvSpPr>
          <p:cNvPr id="532" name="Shape 532"/>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Basic planning: </a:t>
            </a:r>
            <a:r>
              <a:rPr lang="en-US" sz="2700" b="0" i="0" u="sng">
                <a:solidFill>
                  <a:schemeClr val="hlink"/>
                </a:solidFill>
                <a:latin typeface="Calibri"/>
                <a:ea typeface="Calibri"/>
                <a:cs typeface="Calibri"/>
                <a:sym typeface="Calibri"/>
                <a:hlinkClick r:id="rId3"/>
              </a:rPr>
              <a:t>http://www.nationalimmigrationproject.org/tools.html</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Get a privacy waiver/G-28 signed for everybody (not necessary to disclose alienage)</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Have safety packets prepared for counsel if you have it</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Clean up social media;</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Disable fingerprint lock on your cell phone</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Don’t talk and don’t lie</a:t>
            </a:r>
          </a:p>
          <a:p>
            <a:pPr marL="342900" marR="0" lvl="0" indent="-342900" algn="l" rtl="0">
              <a:lnSpc>
                <a:spcPct val="90000"/>
              </a:lnSpc>
              <a:spcBef>
                <a:spcPts val="540"/>
              </a:spcBef>
              <a:spcAft>
                <a:spcPts val="0"/>
              </a:spcAft>
              <a:buClr>
                <a:schemeClr val="dk1"/>
              </a:buClr>
              <a:buSzPct val="100000"/>
              <a:buFont typeface="Arial"/>
              <a:buChar char="•"/>
            </a:pPr>
            <a:r>
              <a:rPr lang="en-US" sz="2700" b="0" i="0" u="none">
                <a:solidFill>
                  <a:schemeClr val="dk1"/>
                </a:solidFill>
                <a:latin typeface="Calibri"/>
                <a:ea typeface="Calibri"/>
                <a:cs typeface="Calibri"/>
                <a:sym typeface="Calibri"/>
              </a:rPr>
              <a:t>Legal observers on hand, local NLG chapter</a:t>
            </a:r>
          </a:p>
          <a:p>
            <a:pPr marL="342900" marR="0" lvl="0" indent="-342900" algn="l" rtl="0">
              <a:lnSpc>
                <a:spcPct val="90000"/>
              </a:lnSpc>
              <a:spcBef>
                <a:spcPts val="540"/>
              </a:spcBef>
              <a:spcAft>
                <a:spcPts val="0"/>
              </a:spcAft>
              <a:buClr>
                <a:schemeClr val="dk1"/>
              </a:buClr>
              <a:buSzPct val="100000"/>
              <a:buFont typeface="Arial"/>
              <a:buNone/>
            </a:pPr>
            <a:endParaRPr sz="2700" b="0" i="0" u="none">
              <a:solidFill>
                <a:schemeClr val="dk1"/>
              </a:solidFill>
              <a:latin typeface="Calibri"/>
              <a:ea typeface="Calibri"/>
              <a:cs typeface="Calibri"/>
              <a:sym typeface="Calibri"/>
            </a:endParaRPr>
          </a:p>
          <a:p>
            <a:pPr marL="342900" marR="0" lvl="0" indent="-342900" algn="l" rtl="0">
              <a:lnSpc>
                <a:spcPct val="90000"/>
              </a:lnSpc>
              <a:spcBef>
                <a:spcPts val="540"/>
              </a:spcBef>
              <a:spcAft>
                <a:spcPts val="0"/>
              </a:spcAft>
              <a:buClr>
                <a:schemeClr val="dk1"/>
              </a:buClr>
              <a:buSzPct val="100000"/>
              <a:buFont typeface="Arial"/>
              <a:buNone/>
            </a:pPr>
            <a:endParaRPr sz="2700" b="0" i="0" u="none">
              <a:solidFill>
                <a:schemeClr val="dk1"/>
              </a:solidFill>
              <a:latin typeface="Calibri"/>
              <a:ea typeface="Calibri"/>
              <a:cs typeface="Calibri"/>
              <a:sym typeface="Calibri"/>
            </a:endParaRPr>
          </a:p>
          <a:p>
            <a:pPr marL="342900" marR="0" lvl="0" indent="-342900" algn="l" rtl="0">
              <a:spcBef>
                <a:spcPts val="540"/>
              </a:spcBef>
              <a:buClr>
                <a:schemeClr val="dk1"/>
              </a:buClr>
              <a:buSzPct val="100000"/>
              <a:buFont typeface="Arial"/>
              <a:buNone/>
            </a:pPr>
            <a:endParaRPr sz="2700" b="0" i="0" u="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p:nvPr/>
        </p:nvSpPr>
        <p:spPr>
          <a:xfrm>
            <a:off x="1145540" y="402431"/>
            <a:ext cx="6918900" cy="6309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500" b="1" i="0" u="none" strike="noStrike" cap="none">
                <a:solidFill>
                  <a:schemeClr val="accent5"/>
                </a:solidFill>
                <a:latin typeface="Calibri"/>
                <a:ea typeface="Calibri"/>
                <a:cs typeface="Calibri"/>
                <a:sym typeface="Calibri"/>
              </a:rPr>
              <a:t>May 1</a:t>
            </a:r>
            <a:r>
              <a:rPr lang="en-US" sz="3500" b="1" i="0" u="none" strike="noStrike" cap="none" baseline="30000">
                <a:solidFill>
                  <a:schemeClr val="accent5"/>
                </a:solidFill>
                <a:latin typeface="Calibri"/>
                <a:ea typeface="Calibri"/>
                <a:cs typeface="Calibri"/>
                <a:sym typeface="Calibri"/>
              </a:rPr>
              <a:t>st</a:t>
            </a:r>
            <a:r>
              <a:rPr lang="en-US" sz="3500" b="1" i="0" u="none" strike="noStrike" cap="none">
                <a:solidFill>
                  <a:schemeClr val="accent5"/>
                </a:solidFill>
                <a:latin typeface="Calibri"/>
                <a:ea typeface="Calibri"/>
                <a:cs typeface="Calibri"/>
                <a:sym typeface="Calibri"/>
              </a:rPr>
              <a:t> Rise Up Actions </a:t>
            </a:r>
          </a:p>
        </p:txBody>
      </p:sp>
      <p:pic>
        <p:nvPicPr>
          <p:cNvPr id="538" name="Shape 538"/>
          <p:cNvPicPr preferRelativeResize="0"/>
          <p:nvPr/>
        </p:nvPicPr>
        <p:blipFill rotWithShape="1">
          <a:blip r:embed="rId3">
            <a:alphaModFix/>
          </a:blip>
          <a:srcRect/>
          <a:stretch/>
        </p:blipFill>
        <p:spPr>
          <a:xfrm>
            <a:off x="666750" y="1436220"/>
            <a:ext cx="7397700" cy="4786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590840" y="280131"/>
            <a:ext cx="79623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a:solidFill>
                  <a:schemeClr val="accent5"/>
                </a:solidFill>
                <a:latin typeface="Calibri"/>
                <a:ea typeface="Calibri"/>
                <a:cs typeface="Calibri"/>
                <a:sym typeface="Calibri"/>
              </a:rPr>
              <a:t>5 ways  faith communities can take part in May 1st actions</a:t>
            </a:r>
          </a:p>
        </p:txBody>
      </p:sp>
      <p:sp>
        <p:nvSpPr>
          <p:cNvPr id="544" name="Shape 544"/>
          <p:cNvSpPr txBox="1"/>
          <p:nvPr/>
        </p:nvSpPr>
        <p:spPr>
          <a:xfrm>
            <a:off x="4875826" y="2569468"/>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919691" y="2014697"/>
            <a:ext cx="1848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p:nvPr/>
        </p:nvSpPr>
        <p:spPr>
          <a:xfrm>
            <a:off x="313311" y="1109812"/>
            <a:ext cx="8285100" cy="8864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1. Be a “Torch Bearer” &amp; Show Up in Solidarity to May 1st Actions and Rallies</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2. Call for Economic Justice through strike solidarity &amp; support</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3. Forge new relationships between immigrants, refugees, Muslims and faith communities </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4. Tell Congress: Thou shalt not steal from the poor to pay for the deportation machine!</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5. Let the prophetic voice ring loud!</a:t>
            </a:r>
          </a:p>
          <a:p>
            <a:pPr marL="0" marR="0" lvl="0" indent="0" algn="l" rtl="0">
              <a:spcBef>
                <a:spcPts val="0"/>
              </a:spcBef>
              <a:buNone/>
            </a:pPr>
            <a:endParaRPr sz="2400" b="1">
              <a:solidFill>
                <a:schemeClr val="dk1"/>
              </a:solidFill>
              <a:latin typeface="Calibri"/>
              <a:ea typeface="Calibri"/>
              <a:cs typeface="Calibri"/>
              <a:sym typeface="Calibri"/>
            </a:endParaRPr>
          </a:p>
          <a:p>
            <a:pPr marL="0" marR="0" lvl="0" indent="0" algn="l" rtl="0">
              <a:spcBef>
                <a:spcPts val="0"/>
              </a:spcBef>
              <a:buSzPct val="25000"/>
              <a:buNone/>
            </a:pPr>
            <a:r>
              <a:rPr lang="en-US" sz="2400" b="1">
                <a:solidFill>
                  <a:schemeClr val="dk1"/>
                </a:solidFill>
                <a:latin typeface="Calibri"/>
                <a:ea typeface="Calibri"/>
                <a:cs typeface="Calibri"/>
                <a:sym typeface="Calibri"/>
              </a:rPr>
              <a:t>MORE INFO: </a:t>
            </a:r>
            <a:r>
              <a:rPr lang="en-US" sz="2400" b="1" u="sng">
                <a:solidFill>
                  <a:schemeClr val="hlink"/>
                </a:solidFill>
                <a:latin typeface="Calibri"/>
                <a:ea typeface="Calibri"/>
                <a:cs typeface="Calibri"/>
                <a:sym typeface="Calibri"/>
                <a:hlinkClick r:id="rId3"/>
              </a:rPr>
              <a:t>https://reformimmigrationforamerica.org/rise-up/</a:t>
            </a:r>
            <a:r>
              <a:rPr lang="en-US" sz="2400" b="1">
                <a:solidFill>
                  <a:schemeClr val="dk1"/>
                </a:solidFill>
                <a:latin typeface="Calibri"/>
                <a:ea typeface="Calibri"/>
                <a:cs typeface="Calibri"/>
                <a:sym typeface="Calibri"/>
              </a:rPr>
              <a:t> </a:t>
            </a:r>
          </a:p>
          <a:p>
            <a:pPr marL="0" marR="0" lvl="0" indent="0" algn="l" rtl="0">
              <a:spcBef>
                <a:spcPts val="0"/>
              </a:spcBef>
              <a:buNone/>
            </a:pPr>
            <a:endParaRPr sz="1800" b="1">
              <a:solidFill>
                <a:schemeClr val="dk1"/>
              </a:solidFill>
              <a:latin typeface="Calibri"/>
              <a:ea typeface="Calibri"/>
              <a:cs typeface="Calibri"/>
              <a:sym typeface="Calibri"/>
            </a:endParaRPr>
          </a:p>
          <a:p>
            <a:pPr marL="0" marR="0" lvl="0" indent="0" algn="l" rtl="0">
              <a:spcBef>
                <a:spcPts val="0"/>
              </a:spcBef>
              <a:buNone/>
            </a:pPr>
            <a:endParaRPr sz="1800" b="1">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1">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b="1">
                <a:solidFill>
                  <a:schemeClr val="accent5"/>
                </a:solidFill>
              </a:rPr>
              <a:t>Q&amp;A</a:t>
            </a:r>
          </a:p>
        </p:txBody>
      </p:sp>
      <p:sp>
        <p:nvSpPr>
          <p:cNvPr id="552" name="Shape 55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US"/>
              <a:t>If you’ve called in on the phone - you can unmute yourself to ask a question press </a:t>
            </a:r>
            <a:r>
              <a:rPr lang="en-US" b="1"/>
              <a:t>*6</a:t>
            </a:r>
            <a:r>
              <a:rPr lang="en-US"/>
              <a:t> tell us your name and where you are from before you ask your question!</a:t>
            </a:r>
          </a:p>
          <a:p>
            <a:pPr lvl="0">
              <a:spcBef>
                <a:spcPts val="0"/>
              </a:spcBef>
              <a:buNone/>
            </a:pPr>
            <a:endParaRPr sz="1000"/>
          </a:p>
          <a:p>
            <a:pPr lvl="0">
              <a:spcBef>
                <a:spcPts val="0"/>
              </a:spcBef>
              <a:buNone/>
            </a:pPr>
            <a:r>
              <a:rPr lang="en-US"/>
              <a:t>When you’re finished asking your question press </a:t>
            </a:r>
            <a:r>
              <a:rPr lang="en-US" b="1"/>
              <a:t>*6</a:t>
            </a:r>
            <a:r>
              <a:rPr lang="en-US"/>
              <a:t> again to mute your line.</a:t>
            </a:r>
          </a:p>
          <a:p>
            <a:pPr lvl="0">
              <a:spcBef>
                <a:spcPts val="0"/>
              </a:spcBef>
              <a:buNone/>
            </a:pPr>
            <a:endParaRPr sz="1000"/>
          </a:p>
          <a:p>
            <a:pPr lvl="0">
              <a:spcBef>
                <a:spcPts val="0"/>
              </a:spcBef>
              <a:buNone/>
            </a:pPr>
            <a:r>
              <a:rPr lang="en-US"/>
              <a:t>You can also type your question in the chat box on the webinar screen.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b="1">
                <a:solidFill>
                  <a:schemeClr val="accent5"/>
                </a:solidFill>
              </a:rPr>
              <a:t>Thank you!</a:t>
            </a:r>
          </a:p>
        </p:txBody>
      </p:sp>
      <p:sp>
        <p:nvSpPr>
          <p:cNvPr id="558" name="Shape 558"/>
          <p:cNvSpPr txBox="1">
            <a:spLocks noGrp="1"/>
          </p:cNvSpPr>
          <p:nvPr>
            <p:ph type="body" idx="1"/>
          </p:nvPr>
        </p:nvSpPr>
        <p:spPr>
          <a:xfrm>
            <a:off x="457200" y="1600200"/>
            <a:ext cx="8229600" cy="2311500"/>
          </a:xfrm>
          <a:prstGeom prst="rect">
            <a:avLst/>
          </a:prstGeom>
        </p:spPr>
        <p:txBody>
          <a:bodyPr lIns="91425" tIns="91425" rIns="91425" bIns="91425" anchor="t" anchorCtr="0">
            <a:noAutofit/>
          </a:bodyPr>
          <a:lstStyle/>
          <a:p>
            <a:pPr lvl="0" rtl="0">
              <a:spcBef>
                <a:spcPts val="0"/>
              </a:spcBef>
              <a:buNone/>
            </a:pPr>
            <a:r>
              <a:rPr lang="en-US"/>
              <a:t>Thanks for joining the April IIC Grassroots Webinar. Look out for a follow up email with additional resources, a recording of the webinar, and a copy of the powerpoint slides.</a:t>
            </a:r>
          </a:p>
          <a:p>
            <a:pPr lvl="0">
              <a:spcBef>
                <a:spcPts val="0"/>
              </a:spcBef>
              <a:buNone/>
            </a:pPr>
            <a:endParaRPr/>
          </a:p>
          <a:p>
            <a:pPr marL="203200" lvl="0" indent="0">
              <a:spcBef>
                <a:spcPts val="0"/>
              </a:spcBef>
              <a:buNone/>
            </a:pPr>
            <a:endParaRPr/>
          </a:p>
        </p:txBody>
      </p:sp>
      <p:pic>
        <p:nvPicPr>
          <p:cNvPr id="559" name="Shape 559" descr="IIClogo.png"/>
          <p:cNvPicPr preferRelativeResize="0"/>
          <p:nvPr/>
        </p:nvPicPr>
        <p:blipFill>
          <a:blip r:embed="rId3">
            <a:alphaModFix/>
          </a:blip>
          <a:stretch>
            <a:fillRect/>
          </a:stretch>
        </p:blipFill>
        <p:spPr>
          <a:xfrm>
            <a:off x="2670649" y="4339225"/>
            <a:ext cx="3802697" cy="1825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18449" y="581500"/>
            <a:ext cx="9180900"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3600" b="1" i="0" u="none" strike="noStrike" cap="none">
                <a:solidFill>
                  <a:schemeClr val="accent1"/>
                </a:solidFill>
              </a:rPr>
              <a:t>Congress can stop Trump from building a wall </a:t>
            </a:r>
          </a:p>
          <a:p>
            <a:pPr marL="0" marR="0" lvl="0" indent="0" algn="ctr" rtl="0">
              <a:lnSpc>
                <a:spcPct val="90000"/>
              </a:lnSpc>
              <a:spcBef>
                <a:spcPts val="0"/>
              </a:spcBef>
              <a:buClr>
                <a:schemeClr val="dk1"/>
              </a:buClr>
              <a:buSzPct val="25000"/>
              <a:buFont typeface="Arial"/>
              <a:buNone/>
            </a:pPr>
            <a:r>
              <a:rPr lang="en-US" sz="3600" b="1" i="0" u="none" strike="noStrike" cap="none">
                <a:solidFill>
                  <a:schemeClr val="accent1"/>
                </a:solidFill>
              </a:rPr>
              <a:t>and increasing detention </a:t>
            </a:r>
            <a:r>
              <a:rPr lang="en-US" sz="3600" b="1">
                <a:solidFill>
                  <a:schemeClr val="accent1"/>
                </a:solidFill>
              </a:rPr>
              <a:t>and</a:t>
            </a:r>
            <a:r>
              <a:rPr lang="en-US" sz="3600" b="1" i="0" u="none" strike="noStrike" cap="none">
                <a:solidFill>
                  <a:schemeClr val="accent1"/>
                </a:solidFill>
              </a:rPr>
              <a:t> deportations</a:t>
            </a:r>
          </a:p>
        </p:txBody>
      </p:sp>
      <p:sp>
        <p:nvSpPr>
          <p:cNvPr id="293" name="Shape 293"/>
          <p:cNvSpPr txBox="1">
            <a:spLocks noGrp="1"/>
          </p:cNvSpPr>
          <p:nvPr>
            <p:ph type="body" idx="1"/>
          </p:nvPr>
        </p:nvSpPr>
        <p:spPr>
          <a:xfrm>
            <a:off x="169357" y="2295999"/>
            <a:ext cx="8805300" cy="5032500"/>
          </a:xfrm>
          <a:prstGeom prst="rect">
            <a:avLst/>
          </a:prstGeom>
          <a:noFill/>
          <a:ln>
            <a:noFill/>
          </a:ln>
        </p:spPr>
        <p:txBody>
          <a:bodyPr lIns="91425" tIns="45700" rIns="91425" bIns="45700" anchor="t" anchorCtr="0">
            <a:noAutofit/>
          </a:bodyPr>
          <a:lstStyle/>
          <a:p>
            <a:pPr marL="228600" marR="0" lvl="0" indent="-165100" algn="l" rtl="0">
              <a:lnSpc>
                <a:spcPct val="90000"/>
              </a:lnSpc>
              <a:spcBef>
                <a:spcPts val="0"/>
              </a:spcBef>
              <a:spcAft>
                <a:spcPts val="0"/>
              </a:spcAft>
              <a:buClr>
                <a:schemeClr val="dk1"/>
              </a:buClr>
              <a:buSzPct val="100000"/>
              <a:buFont typeface="Calibri"/>
              <a:buChar char="•"/>
            </a:pPr>
            <a:r>
              <a:rPr lang="en-US" sz="1800" i="0" u="none" strike="noStrike" cap="none">
                <a:solidFill>
                  <a:schemeClr val="dk1"/>
                </a:solidFill>
              </a:rPr>
              <a:t>Trump’s budget proposals would cut funding for education, housing, school lunch programs, and poverty-focused international assistance, and spend billions of dollars to dramatically expand immigration enforcement, targeting our undocumented community members, detaining children and separating families.</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Congress has “the power of the purse,” which means they can decide whether or not to fund the $7.5 billion that Trump is asking for in fiscal years </a:t>
            </a:r>
            <a:r>
              <a:rPr lang="en-US" sz="1800" i="0" u="sng" strike="noStrike" cap="none">
                <a:solidFill>
                  <a:schemeClr val="hlink"/>
                </a:solidFill>
                <a:hlinkClick r:id="rId3"/>
              </a:rPr>
              <a:t>2017</a:t>
            </a:r>
            <a:r>
              <a:rPr lang="en-US" sz="1800" i="0" u="none" strike="noStrike" cap="none">
                <a:solidFill>
                  <a:schemeClr val="dk1"/>
                </a:solidFill>
              </a:rPr>
              <a:t> and </a:t>
            </a:r>
            <a:r>
              <a:rPr lang="en-US" sz="1800" i="0" u="sng" strike="noStrike" cap="none">
                <a:solidFill>
                  <a:schemeClr val="hlink"/>
                </a:solidFill>
                <a:hlinkClick r:id="rId4"/>
              </a:rPr>
              <a:t>2018</a:t>
            </a:r>
            <a:r>
              <a:rPr lang="en-US" sz="1800" i="0" u="none" strike="noStrike" cap="none">
                <a:solidFill>
                  <a:schemeClr val="dk1"/>
                </a:solidFill>
              </a:rPr>
              <a:t>, over and above last year’s funding for immigration enforcement, to begin implementing his plan. </a:t>
            </a:r>
          </a:p>
          <a:p>
            <a:pPr marL="228600" marR="0" lvl="0" indent="-165100" algn="l" rtl="0">
              <a:lnSpc>
                <a:spcPct val="90000"/>
              </a:lnSpc>
              <a:spcBef>
                <a:spcPts val="1000"/>
              </a:spcBef>
              <a:spcAft>
                <a:spcPts val="0"/>
              </a:spcAft>
              <a:buClr>
                <a:schemeClr val="dk1"/>
              </a:buClr>
              <a:buSzPct val="100000"/>
              <a:buFont typeface="Calibri"/>
              <a:buChar char="•"/>
            </a:pPr>
            <a:r>
              <a:rPr lang="en-US" sz="1800" i="0" u="none" strike="noStrike" cap="none">
                <a:solidFill>
                  <a:schemeClr val="dk1"/>
                </a:solidFill>
              </a:rPr>
              <a:t>Congress must robustly fund refugee protection through the Office of Refugee Resettlement and Migration and Refugee Assistance accounts </a:t>
            </a:r>
          </a:p>
          <a:p>
            <a:pPr marL="0" marR="0" lvl="0" indent="0" algn="l" rtl="0">
              <a:lnSpc>
                <a:spcPct val="90000"/>
              </a:lnSpc>
              <a:spcBef>
                <a:spcPts val="1000"/>
              </a:spcBef>
              <a:buClr>
                <a:schemeClr val="dk1"/>
              </a:buClr>
              <a:buSzPct val="25000"/>
              <a:buFont typeface="Arial"/>
              <a:buNone/>
            </a:pPr>
            <a:endParaRPr sz="1800" i="0" u="none" strike="noStrike" cap="none">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p:cNvPicPr preferRelativeResize="0">
            <a:picLocks noGrp="1"/>
          </p:cNvPicPr>
          <p:nvPr>
            <p:ph type="body" idx="1"/>
          </p:nvPr>
        </p:nvPicPr>
        <p:blipFill rotWithShape="1">
          <a:blip r:embed="rId3">
            <a:alphaModFix/>
          </a:blip>
          <a:srcRect/>
          <a:stretch/>
        </p:blipFill>
        <p:spPr>
          <a:xfrm>
            <a:off x="535350" y="404549"/>
            <a:ext cx="8073300" cy="604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269421" y="421593"/>
            <a:ext cx="8609100"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3800" b="1" i="0" u="none" strike="noStrike" cap="none">
                <a:solidFill>
                  <a:schemeClr val="accent1"/>
                </a:solidFill>
              </a:rPr>
              <a:t>CALL YOUR MEMBER OF CONGRESS TODAY!</a:t>
            </a:r>
          </a:p>
        </p:txBody>
      </p:sp>
      <p:sp>
        <p:nvSpPr>
          <p:cNvPr id="304" name="Shape 304"/>
          <p:cNvSpPr txBox="1">
            <a:spLocks noGrp="1"/>
          </p:cNvSpPr>
          <p:nvPr>
            <p:ph type="body" idx="1"/>
          </p:nvPr>
        </p:nvSpPr>
        <p:spPr>
          <a:xfrm>
            <a:off x="222396" y="1997052"/>
            <a:ext cx="8609100" cy="4523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i="0" u="none" strike="noStrike" cap="none">
                <a:solidFill>
                  <a:schemeClr val="dk1"/>
                </a:solidFill>
              </a:rPr>
              <a:t>Call </a:t>
            </a:r>
            <a:r>
              <a:rPr lang="en-US" sz="2800" b="1" i="0" u="none" strike="noStrike" cap="none">
                <a:solidFill>
                  <a:schemeClr val="dk1"/>
                </a:solidFill>
              </a:rPr>
              <a:t>(866) 961-4293 </a:t>
            </a:r>
            <a:r>
              <a:rPr lang="en-US" sz="2800" i="0" u="none" strike="noStrike" cap="none">
                <a:solidFill>
                  <a:schemeClr val="dk1"/>
                </a:solidFill>
              </a:rPr>
              <a:t>to connect with your Representative &amp; Senators</a:t>
            </a:r>
          </a:p>
          <a:p>
            <a:pPr marL="0" marR="0" lvl="0" indent="0" algn="ctr" rtl="0">
              <a:lnSpc>
                <a:spcPct val="90000"/>
              </a:lnSpc>
              <a:spcBef>
                <a:spcPts val="1000"/>
              </a:spcBef>
              <a:spcAft>
                <a:spcPts val="0"/>
              </a:spcAft>
              <a:buClr>
                <a:schemeClr val="dk1"/>
              </a:buClr>
              <a:buSzPct val="25000"/>
              <a:buFont typeface="Arial"/>
              <a:buNone/>
            </a:pPr>
            <a:endParaRPr sz="2600" i="0" u="none" strike="noStrike" cap="none">
              <a:solidFill>
                <a:schemeClr val="dk1"/>
              </a:solidFill>
            </a:endParaRPr>
          </a:p>
          <a:p>
            <a:pPr marL="0" marR="0" lvl="0" indent="0" algn="ctr" rtl="0">
              <a:lnSpc>
                <a:spcPct val="90000"/>
              </a:lnSpc>
              <a:spcBef>
                <a:spcPts val="1000"/>
              </a:spcBef>
              <a:spcAft>
                <a:spcPts val="0"/>
              </a:spcAft>
              <a:buClr>
                <a:schemeClr val="dk1"/>
              </a:buClr>
              <a:buSzPct val="25000"/>
              <a:buFont typeface="Arial"/>
              <a:buNone/>
            </a:pPr>
            <a:r>
              <a:rPr lang="en-US" sz="2400" i="0" u="none" strike="noStrike" cap="none">
                <a:solidFill>
                  <a:schemeClr val="dk1"/>
                </a:solidFill>
              </a:rPr>
              <a:t>“</a:t>
            </a:r>
            <a:r>
              <a:rPr lang="en-US" sz="2400" i="1" u="none" strike="noStrike" cap="none">
                <a:solidFill>
                  <a:schemeClr val="dk1"/>
                </a:solidFill>
              </a:rPr>
              <a:t>I’m your constituent from [City, State], and I urge you to NOT</a:t>
            </a:r>
            <a:r>
              <a:rPr lang="en-US" sz="2400" i="0" u="none" strike="noStrike" cap="none">
                <a:solidFill>
                  <a:schemeClr val="dk1"/>
                </a:solidFill>
              </a:rPr>
              <a:t> </a:t>
            </a:r>
            <a:r>
              <a:rPr lang="en-US" sz="2400" i="1" u="none" strike="noStrike" cap="none">
                <a:solidFill>
                  <a:schemeClr val="dk1"/>
                </a:solidFill>
              </a:rPr>
              <a:t>fund President Trump’s wall, deportation force and detention centers, and instead do everything in your power to rescind his immigration and refugee executive orders. Our tax dollars should be spent alleviating poverty and investing in our future — not rounding up our community members. My community welcomes refugees and immigrants.</a:t>
            </a:r>
            <a:r>
              <a:rPr lang="en-US" sz="2400" i="0" u="none" strike="noStrike" cap="none">
                <a:solidFill>
                  <a:schemeClr val="dk1"/>
                </a:solidFill>
              </a:rPr>
              <a:t>”</a:t>
            </a:r>
          </a:p>
          <a:p>
            <a:pPr marL="0" marR="0" lvl="0" indent="0" algn="ctr" rtl="0">
              <a:lnSpc>
                <a:spcPct val="90000"/>
              </a:lnSpc>
              <a:spcBef>
                <a:spcPts val="1000"/>
              </a:spcBef>
              <a:spcAft>
                <a:spcPts val="0"/>
              </a:spcAft>
              <a:buClr>
                <a:schemeClr val="dk1"/>
              </a:buClr>
              <a:buSzPct val="25000"/>
              <a:buFont typeface="Arial"/>
              <a:buNone/>
            </a:pPr>
            <a:endParaRPr sz="2000" i="0" u="none" strike="noStrike" cap="none">
              <a:solidFill>
                <a:schemeClr val="dk1"/>
              </a:solidFill>
            </a:endParaRPr>
          </a:p>
          <a:p>
            <a:pPr marL="0" marR="0" lvl="0" indent="0" algn="ctr" rtl="0">
              <a:lnSpc>
                <a:spcPct val="90000"/>
              </a:lnSpc>
              <a:spcBef>
                <a:spcPts val="1000"/>
              </a:spcBef>
              <a:spcAft>
                <a:spcPts val="0"/>
              </a:spcAft>
              <a:buClr>
                <a:schemeClr val="dk1"/>
              </a:buClr>
              <a:buSzPct val="25000"/>
              <a:buFont typeface="Arial"/>
              <a:buNone/>
            </a:pPr>
            <a:endParaRPr sz="2000" i="0" u="none" strike="noStrike" cap="none">
              <a:solidFill>
                <a:schemeClr val="dk1"/>
              </a:solidFill>
            </a:endParaRPr>
          </a:p>
          <a:p>
            <a:pPr marL="228600" marR="0" lvl="0" indent="-228600" algn="l" rtl="0">
              <a:lnSpc>
                <a:spcPct val="90000"/>
              </a:lnSpc>
              <a:spcBef>
                <a:spcPts val="1000"/>
              </a:spcBef>
              <a:buClr>
                <a:schemeClr val="dk1"/>
              </a:buClr>
              <a:buSzPct val="140000"/>
              <a:buFont typeface="Arial"/>
              <a:buNone/>
            </a:pPr>
            <a:endParaRPr sz="2000" i="0" u="none" strike="noStrike" cap="none">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515750" y="-114650"/>
            <a:ext cx="7886700" cy="13257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4800" i="0" u="none" strike="noStrike" cap="none">
                <a:solidFill>
                  <a:schemeClr val="accent1"/>
                </a:solidFill>
              </a:rPr>
              <a:t>Tweet!</a:t>
            </a:r>
          </a:p>
        </p:txBody>
      </p:sp>
      <p:sp>
        <p:nvSpPr>
          <p:cNvPr id="310" name="Shape 310"/>
          <p:cNvSpPr txBox="1">
            <a:spLocks noGrp="1"/>
          </p:cNvSpPr>
          <p:nvPr>
            <p:ph type="body" idx="1"/>
          </p:nvPr>
        </p:nvSpPr>
        <p:spPr>
          <a:xfrm>
            <a:off x="3099345" y="1253401"/>
            <a:ext cx="5519400" cy="4351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i="0" u="none" strike="noStrike" cap="none">
                <a:solidFill>
                  <a:schemeClr val="dk1"/>
                </a:solidFill>
              </a:rPr>
              <a:t>.@HANDLE, show that #AmericaWelcomes. Refuse to fund Trump’s wall, deportation force &amp; detention centers #NoBanNoWallNoRaids</a:t>
            </a:r>
          </a:p>
          <a:p>
            <a:pPr marL="0" marR="0" lvl="0" indent="0" algn="l" rtl="0">
              <a:lnSpc>
                <a:spcPct val="90000"/>
              </a:lnSpc>
              <a:spcBef>
                <a:spcPts val="1000"/>
              </a:spcBef>
              <a:spcAft>
                <a:spcPts val="0"/>
              </a:spcAft>
              <a:buClr>
                <a:schemeClr val="dk1"/>
              </a:buClr>
              <a:buSzPct val="25000"/>
              <a:buFont typeface="Arial"/>
              <a:buNone/>
            </a:pPr>
            <a:endParaRPr sz="2800" i="0" u="none" strike="noStrike" cap="none">
              <a:solidFill>
                <a:schemeClr val="dk1"/>
              </a:solidFill>
            </a:endParaRPr>
          </a:p>
          <a:p>
            <a:pPr marL="0" marR="0" lvl="0" indent="0" algn="l" rtl="0">
              <a:lnSpc>
                <a:spcPct val="90000"/>
              </a:lnSpc>
              <a:spcBef>
                <a:spcPts val="1000"/>
              </a:spcBef>
              <a:spcAft>
                <a:spcPts val="0"/>
              </a:spcAft>
              <a:buClr>
                <a:schemeClr val="dk1"/>
              </a:buClr>
              <a:buSzPct val="25000"/>
              <a:buFont typeface="Arial"/>
              <a:buNone/>
            </a:pPr>
            <a:r>
              <a:rPr lang="en-US" sz="2800" i="0" u="none" strike="noStrike" cap="none">
                <a:solidFill>
                  <a:schemeClr val="dk1"/>
                </a:solidFill>
              </a:rPr>
              <a:t>.@HANDLE, stop Trump from targeting refugees and immigrants. Don’t fund his deportation force. #NoBanNoWallNoRaids</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311" name="Shape 311" descr="Image result for twitter logo"/>
          <p:cNvPicPr preferRelativeResize="0"/>
          <p:nvPr/>
        </p:nvPicPr>
        <p:blipFill rotWithShape="1">
          <a:blip r:embed="rId3">
            <a:alphaModFix/>
          </a:blip>
          <a:srcRect/>
          <a:stretch/>
        </p:blipFill>
        <p:spPr>
          <a:xfrm>
            <a:off x="385101" y="2276547"/>
            <a:ext cx="2125200" cy="2304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ctrTitle"/>
          </p:nvPr>
        </p:nvSpPr>
        <p:spPr>
          <a:xfrm>
            <a:off x="1005250" y="549037"/>
            <a:ext cx="8001000" cy="29529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Arial Black"/>
              <a:buNone/>
            </a:pPr>
            <a:r>
              <a:rPr lang="en-US"/>
              <a:t>United We Dream </a:t>
            </a:r>
          </a:p>
        </p:txBody>
      </p:sp>
      <p:sp>
        <p:nvSpPr>
          <p:cNvPr id="317" name="Shape 317"/>
          <p:cNvSpPr txBox="1">
            <a:spLocks noGrp="1"/>
          </p:cNvSpPr>
          <p:nvPr>
            <p:ph type="subTitle" idx="1"/>
          </p:nvPr>
        </p:nvSpPr>
        <p:spPr>
          <a:xfrm>
            <a:off x="2286000" y="3644900"/>
            <a:ext cx="6858000" cy="16557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Arial"/>
              <a:buNone/>
            </a:pPr>
            <a:r>
              <a:rPr lang="en-US"/>
              <a:t>#HereToStay</a:t>
            </a:r>
          </a:p>
        </p:txBody>
      </p:sp>
      <p:sp>
        <p:nvSpPr>
          <p:cNvPr id="318" name="Shape 318"/>
          <p:cNvSpPr txBox="1">
            <a:spLocks noGrp="1"/>
          </p:cNvSpPr>
          <p:nvPr>
            <p:ph type="body" idx="2"/>
          </p:nvPr>
        </p:nvSpPr>
        <p:spPr>
          <a:xfrm>
            <a:off x="2286000" y="5443537"/>
            <a:ext cx="6858000" cy="9288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Arial"/>
              <a:buNone/>
            </a:pPr>
            <a:r>
              <a:rPr lang="en-US"/>
              <a:t>Greisa Martinez Rosas - Advocacy Director </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2041</Words>
  <Application>Microsoft Office PowerPoint</Application>
  <PresentationFormat>On-screen Show (4:3)</PresentationFormat>
  <Paragraphs>282</Paragraphs>
  <Slides>45</Slides>
  <Notes>45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Verdana</vt:lpstr>
      <vt:lpstr>Calibri</vt:lpstr>
      <vt:lpstr>Times New Roman</vt:lpstr>
      <vt:lpstr>Arial Black</vt:lpstr>
      <vt:lpstr>Office Theme</vt:lpstr>
      <vt:lpstr>Office Theme</vt:lpstr>
      <vt:lpstr>Office Theme</vt:lpstr>
      <vt:lpstr>Office Theme</vt:lpstr>
      <vt:lpstr> Prophetic Witness and Nonviolent Direct Action Monday, April 3rd, 4-5:30 PM ET/ 1-2:30 PM PT.*  For the visual portion of the webinar go to: http://join.me/faith4immigration For audio only call, dial +1.202.602.1295, Access Code: 354-977-836#.  </vt:lpstr>
      <vt:lpstr>Agenda</vt:lpstr>
      <vt:lpstr>Advocacy on Appropriations  Jen Smyers, Church World Service</vt:lpstr>
      <vt:lpstr>Congressional Update: Appropriations</vt:lpstr>
      <vt:lpstr>Congress can stop Trump from building a wall  and increasing detention and deportations</vt:lpstr>
      <vt:lpstr>PowerPoint Presentation</vt:lpstr>
      <vt:lpstr>CALL YOUR MEMBER OF CONGRESS TODAY!</vt:lpstr>
      <vt:lpstr>Tweet!</vt:lpstr>
      <vt:lpstr>United We Dream </vt:lpstr>
      <vt:lpstr>United We Dream</vt:lpstr>
      <vt:lpstr>United We Dream</vt:lpstr>
      <vt:lpstr>UWD 2017</vt:lpstr>
      <vt:lpstr>Legislative strategies</vt:lpstr>
      <vt:lpstr>PowerPoint Presentation</vt:lpstr>
      <vt:lpstr>Things you can do to help: </vt:lpstr>
      <vt:lpstr>Go Big &amp; Go Bold</vt:lpstr>
      <vt:lpstr>PowerPoint Presentation</vt:lpstr>
      <vt:lpstr>Introduction to Nonviolent Sr. Marie Lucey, Franciscan Action Network </vt:lpstr>
      <vt:lpstr>PowerPoint Presentation</vt:lpstr>
      <vt:lpstr>Examples from faith traditions</vt:lpstr>
      <vt:lpstr>Pertinent Quotes</vt:lpstr>
      <vt:lpstr>Suggested steps in decision 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Analysis of  Civil Disobedience </vt:lpstr>
      <vt:lpstr>Risk Analysis, Step 1</vt:lpstr>
      <vt:lpstr>Risk Analysis, Step 2</vt:lpstr>
      <vt:lpstr>Risk Analysis, Step 3</vt:lpstr>
      <vt:lpstr>Risk Analysis, Step 4</vt:lpstr>
      <vt:lpstr>Risk Analysis, Step 5</vt:lpstr>
      <vt:lpstr>Basic Planning</vt:lpstr>
      <vt:lpstr>PowerPoint Presentation</vt:lpstr>
      <vt:lpstr>PowerPoint Presentation</vt:lpstr>
      <vt:lpstr>Q&amp;A</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Prophetic Witness and Nonviolent Direct Action Monday, April 3rd, 4-5:30 PM ET/ 1-2:30 PM PT.*  For the visual portion of the webinar go to: http://join.me/faith4immigration For audio only call, dial +1.202.602.1295, Access Code: 354-977-836#.  </dc:title>
  <dc:creator>Hannah Evans</dc:creator>
  <cp:lastModifiedBy>Hannah Evans</cp:lastModifiedBy>
  <cp:revision>1</cp:revision>
  <dcterms:modified xsi:type="dcterms:W3CDTF">2017-04-04T14:28:09Z</dcterms:modified>
</cp:coreProperties>
</file>