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70" r:id="rId3"/>
    <p:sldId id="257" r:id="rId4"/>
    <p:sldId id="272" r:id="rId5"/>
    <p:sldId id="281" r:id="rId6"/>
    <p:sldId id="282" r:id="rId7"/>
    <p:sldId id="283" r:id="rId8"/>
    <p:sldId id="284" r:id="rId9"/>
    <p:sldId id="285" r:id="rId10"/>
    <p:sldId id="286" r:id="rId11"/>
    <p:sldId id="269" r:id="rId12"/>
    <p:sldId id="258" r:id="rId13"/>
    <p:sldId id="274" r:id="rId14"/>
    <p:sldId id="280" r:id="rId15"/>
    <p:sldId id="259" r:id="rId16"/>
    <p:sldId id="261" r:id="rId17"/>
    <p:sldId id="273" r:id="rId18"/>
    <p:sldId id="264" r:id="rId19"/>
    <p:sldId id="263" r:id="rId20"/>
    <p:sldId id="265" r:id="rId21"/>
    <p:sldId id="276" r:id="rId22"/>
    <p:sldId id="287" r:id="rId23"/>
    <p:sldId id="288" r:id="rId24"/>
    <p:sldId id="289" r:id="rId25"/>
    <p:sldId id="290" r:id="rId26"/>
    <p:sldId id="291" r:id="rId27"/>
    <p:sldId id="292" r:id="rId28"/>
    <p:sldId id="294" r:id="rId29"/>
    <p:sldId id="293" r:id="rId30"/>
    <p:sldId id="279" r:id="rId31"/>
    <p:sldId id="295" r:id="rId32"/>
    <p:sldId id="277" r:id="rId33"/>
    <p:sldId id="29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p:cViewPr>
        <p:scale>
          <a:sx n="78" d="100"/>
          <a:sy n="78" d="100"/>
        </p:scale>
        <p:origin x="2064" y="4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2A7A50-2CF1-47C9-8612-C6A63658C334}" type="datetimeFigureOut">
              <a:rPr lang="en-US" smtClean="0"/>
              <a:pPr/>
              <a:t>2/6/17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D891B9-368D-4C8F-8800-0212ABE9ECB5}" type="slidenum">
              <a:rPr lang="en-US" smtClean="0"/>
              <a:pPr/>
              <a:t>‹#›</a:t>
            </a:fld>
            <a:endParaRPr lang="en-US"/>
          </a:p>
        </p:txBody>
      </p:sp>
    </p:spTree>
    <p:extLst>
      <p:ext uri="{BB962C8B-B14F-4D97-AF65-F5344CB8AC3E}">
        <p14:creationId xmlns:p14="http://schemas.microsoft.com/office/powerpoint/2010/main" val="4020094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your conversation be most effective?</a:t>
            </a:r>
          </a:p>
          <a:p>
            <a:r>
              <a:rPr lang="en-US" dirty="0" smtClean="0"/>
              <a:t>Respect</a:t>
            </a:r>
          </a:p>
          <a:p>
            <a:r>
              <a:rPr lang="en-US" dirty="0" smtClean="0"/>
              <a:t>Thanks</a:t>
            </a:r>
          </a:p>
          <a:p>
            <a:r>
              <a:rPr lang="en-US" dirty="0" smtClean="0"/>
              <a:t>Finding common ground</a:t>
            </a:r>
          </a:p>
          <a:p>
            <a:r>
              <a:rPr lang="en-US" dirty="0" smtClean="0"/>
              <a:t>Facts</a:t>
            </a:r>
          </a:p>
          <a:p>
            <a:r>
              <a:rPr lang="en-US" dirty="0" smtClean="0"/>
              <a:t>Personal stories</a:t>
            </a:r>
          </a:p>
        </p:txBody>
      </p:sp>
      <p:sp>
        <p:nvSpPr>
          <p:cNvPr id="4" name="Slide Number Placeholder 3"/>
          <p:cNvSpPr>
            <a:spLocks noGrp="1"/>
          </p:cNvSpPr>
          <p:nvPr>
            <p:ph type="sldNum" sz="quarter" idx="10"/>
          </p:nvPr>
        </p:nvSpPr>
        <p:spPr/>
        <p:txBody>
          <a:bodyPr/>
          <a:lstStyle/>
          <a:p>
            <a:fld id="{ACD891B9-368D-4C8F-8800-0212ABE9ECB5}" type="slidenum">
              <a:rPr lang="en-US" smtClean="0"/>
              <a:pPr/>
              <a:t>19</a:t>
            </a:fld>
            <a:endParaRPr lang="en-US"/>
          </a:p>
        </p:txBody>
      </p:sp>
    </p:spTree>
    <p:extLst>
      <p:ext uri="{BB962C8B-B14F-4D97-AF65-F5344CB8AC3E}">
        <p14:creationId xmlns:p14="http://schemas.microsoft.com/office/powerpoint/2010/main" val="568637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D891B9-368D-4C8F-8800-0212ABE9ECB5}"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958BAF-020B-4A2C-931B-2B77C2E2DECA}" type="datetimeFigureOut">
              <a:rPr lang="en-US" smtClean="0"/>
              <a:pPr/>
              <a:t>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C077-09FE-408E-8471-7B876078EEB9}" type="slidenum">
              <a:rPr lang="en-US" smtClean="0"/>
              <a:pPr/>
              <a:t>‹#›</a:t>
            </a:fld>
            <a:endParaRPr lang="en-US"/>
          </a:p>
        </p:txBody>
      </p:sp>
    </p:spTree>
    <p:extLst>
      <p:ext uri="{BB962C8B-B14F-4D97-AF65-F5344CB8AC3E}">
        <p14:creationId xmlns:p14="http://schemas.microsoft.com/office/powerpoint/2010/main" val="1105898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58BAF-020B-4A2C-931B-2B77C2E2DECA}" type="datetimeFigureOut">
              <a:rPr lang="en-US" smtClean="0"/>
              <a:pPr/>
              <a:t>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C077-09FE-408E-8471-7B876078EEB9}" type="slidenum">
              <a:rPr lang="en-US" smtClean="0"/>
              <a:pPr/>
              <a:t>‹#›</a:t>
            </a:fld>
            <a:endParaRPr lang="en-US"/>
          </a:p>
        </p:txBody>
      </p:sp>
    </p:spTree>
    <p:extLst>
      <p:ext uri="{BB962C8B-B14F-4D97-AF65-F5344CB8AC3E}">
        <p14:creationId xmlns:p14="http://schemas.microsoft.com/office/powerpoint/2010/main" val="250826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58BAF-020B-4A2C-931B-2B77C2E2DECA}" type="datetimeFigureOut">
              <a:rPr lang="en-US" smtClean="0"/>
              <a:pPr/>
              <a:t>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C077-09FE-408E-8471-7B876078EEB9}" type="slidenum">
              <a:rPr lang="en-US" smtClean="0"/>
              <a:pPr/>
              <a:t>‹#›</a:t>
            </a:fld>
            <a:endParaRPr lang="en-US"/>
          </a:p>
        </p:txBody>
      </p:sp>
    </p:spTree>
    <p:extLst>
      <p:ext uri="{BB962C8B-B14F-4D97-AF65-F5344CB8AC3E}">
        <p14:creationId xmlns:p14="http://schemas.microsoft.com/office/powerpoint/2010/main" val="3538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58BAF-020B-4A2C-931B-2B77C2E2DECA}" type="datetimeFigureOut">
              <a:rPr lang="en-US" smtClean="0"/>
              <a:pPr/>
              <a:t>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C077-09FE-408E-8471-7B876078EEB9}" type="slidenum">
              <a:rPr lang="en-US" smtClean="0"/>
              <a:pPr/>
              <a:t>‹#›</a:t>
            </a:fld>
            <a:endParaRPr lang="en-US"/>
          </a:p>
        </p:txBody>
      </p:sp>
    </p:spTree>
    <p:extLst>
      <p:ext uri="{BB962C8B-B14F-4D97-AF65-F5344CB8AC3E}">
        <p14:creationId xmlns:p14="http://schemas.microsoft.com/office/powerpoint/2010/main" val="1711672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58BAF-020B-4A2C-931B-2B77C2E2DECA}" type="datetimeFigureOut">
              <a:rPr lang="en-US" smtClean="0"/>
              <a:pPr/>
              <a:t>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C077-09FE-408E-8471-7B876078EEB9}" type="slidenum">
              <a:rPr lang="en-US" smtClean="0"/>
              <a:pPr/>
              <a:t>‹#›</a:t>
            </a:fld>
            <a:endParaRPr lang="en-US"/>
          </a:p>
        </p:txBody>
      </p:sp>
    </p:spTree>
    <p:extLst>
      <p:ext uri="{BB962C8B-B14F-4D97-AF65-F5344CB8AC3E}">
        <p14:creationId xmlns:p14="http://schemas.microsoft.com/office/powerpoint/2010/main" val="4020607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958BAF-020B-4A2C-931B-2B77C2E2DECA}" type="datetimeFigureOut">
              <a:rPr lang="en-US" smtClean="0"/>
              <a:pPr/>
              <a:t>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AC077-09FE-408E-8471-7B876078EEB9}" type="slidenum">
              <a:rPr lang="en-US" smtClean="0"/>
              <a:pPr/>
              <a:t>‹#›</a:t>
            </a:fld>
            <a:endParaRPr lang="en-US"/>
          </a:p>
        </p:txBody>
      </p:sp>
    </p:spTree>
    <p:extLst>
      <p:ext uri="{BB962C8B-B14F-4D97-AF65-F5344CB8AC3E}">
        <p14:creationId xmlns:p14="http://schemas.microsoft.com/office/powerpoint/2010/main" val="281276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958BAF-020B-4A2C-931B-2B77C2E2DECA}" type="datetimeFigureOut">
              <a:rPr lang="en-US" smtClean="0"/>
              <a:pPr/>
              <a:t>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AC077-09FE-408E-8471-7B876078EEB9}" type="slidenum">
              <a:rPr lang="en-US" smtClean="0"/>
              <a:pPr/>
              <a:t>‹#›</a:t>
            </a:fld>
            <a:endParaRPr lang="en-US"/>
          </a:p>
        </p:txBody>
      </p:sp>
    </p:spTree>
    <p:extLst>
      <p:ext uri="{BB962C8B-B14F-4D97-AF65-F5344CB8AC3E}">
        <p14:creationId xmlns:p14="http://schemas.microsoft.com/office/powerpoint/2010/main" val="205230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958BAF-020B-4A2C-931B-2B77C2E2DECA}" type="datetimeFigureOut">
              <a:rPr lang="en-US" smtClean="0"/>
              <a:pPr/>
              <a:t>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AC077-09FE-408E-8471-7B876078EEB9}" type="slidenum">
              <a:rPr lang="en-US" smtClean="0"/>
              <a:pPr/>
              <a:t>‹#›</a:t>
            </a:fld>
            <a:endParaRPr lang="en-US"/>
          </a:p>
        </p:txBody>
      </p:sp>
    </p:spTree>
    <p:extLst>
      <p:ext uri="{BB962C8B-B14F-4D97-AF65-F5344CB8AC3E}">
        <p14:creationId xmlns:p14="http://schemas.microsoft.com/office/powerpoint/2010/main" val="26515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58BAF-020B-4A2C-931B-2B77C2E2DECA}" type="datetimeFigureOut">
              <a:rPr lang="en-US" smtClean="0"/>
              <a:pPr/>
              <a:t>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AC077-09FE-408E-8471-7B876078EEB9}" type="slidenum">
              <a:rPr lang="en-US" smtClean="0"/>
              <a:pPr/>
              <a:t>‹#›</a:t>
            </a:fld>
            <a:endParaRPr lang="en-US"/>
          </a:p>
        </p:txBody>
      </p:sp>
    </p:spTree>
    <p:extLst>
      <p:ext uri="{BB962C8B-B14F-4D97-AF65-F5344CB8AC3E}">
        <p14:creationId xmlns:p14="http://schemas.microsoft.com/office/powerpoint/2010/main" val="472757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58BAF-020B-4A2C-931B-2B77C2E2DECA}" type="datetimeFigureOut">
              <a:rPr lang="en-US" smtClean="0"/>
              <a:pPr/>
              <a:t>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AC077-09FE-408E-8471-7B876078EEB9}" type="slidenum">
              <a:rPr lang="en-US" smtClean="0"/>
              <a:pPr/>
              <a:t>‹#›</a:t>
            </a:fld>
            <a:endParaRPr lang="en-US"/>
          </a:p>
        </p:txBody>
      </p:sp>
    </p:spTree>
    <p:extLst>
      <p:ext uri="{BB962C8B-B14F-4D97-AF65-F5344CB8AC3E}">
        <p14:creationId xmlns:p14="http://schemas.microsoft.com/office/powerpoint/2010/main" val="408640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58BAF-020B-4A2C-931B-2B77C2E2DECA}" type="datetimeFigureOut">
              <a:rPr lang="en-US" smtClean="0"/>
              <a:pPr/>
              <a:t>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AC077-09FE-408E-8471-7B876078EEB9}" type="slidenum">
              <a:rPr lang="en-US" smtClean="0"/>
              <a:pPr/>
              <a:t>‹#›</a:t>
            </a:fld>
            <a:endParaRPr lang="en-US"/>
          </a:p>
        </p:txBody>
      </p:sp>
    </p:spTree>
    <p:extLst>
      <p:ext uri="{BB962C8B-B14F-4D97-AF65-F5344CB8AC3E}">
        <p14:creationId xmlns:p14="http://schemas.microsoft.com/office/powerpoint/2010/main" val="36100928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58BAF-020B-4A2C-931B-2B77C2E2DECA}" type="datetimeFigureOut">
              <a:rPr lang="en-US" smtClean="0"/>
              <a:pPr/>
              <a:t>2/6/17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AC077-09FE-408E-8471-7B876078EEB9}" type="slidenum">
              <a:rPr lang="en-US" smtClean="0"/>
              <a:pPr/>
              <a:t>‹#›</a:t>
            </a:fld>
            <a:endParaRPr lang="en-US"/>
          </a:p>
        </p:txBody>
      </p:sp>
    </p:spTree>
    <p:extLst>
      <p:ext uri="{BB962C8B-B14F-4D97-AF65-F5344CB8AC3E}">
        <p14:creationId xmlns:p14="http://schemas.microsoft.com/office/powerpoint/2010/main" val="1711455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tel:(202)%20602-1295" TargetMode="Externa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hyperlink" Target="http://join.me/faith4immigration"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q=http://whitehouse.gov/contact.and&amp;sa=D&amp;ust=1485816129263000&amp;usg=AFQjCNHiaIHRrQurP1Al5u4n_kKJMMFV6g" TargetMode="External"/><Relationship Id="rId4" Type="http://schemas.openxmlformats.org/officeDocument/2006/relationships/hyperlink" Target="http://facebook.com/WhiteHouse" TargetMode="External"/><Relationship Id="rId5" Type="http://schemas.openxmlformats.org/officeDocument/2006/relationships/hyperlink" Target="http://bit.ly/Business4Refugees" TargetMode="External"/><Relationship Id="rId6" Type="http://schemas.openxmlformats.org/officeDocument/2006/relationships/hyperlink" Target="http://bit.ly/Educators4Refugees" TargetMode="External"/><Relationship Id="rId7" Type="http://schemas.openxmlformats.org/officeDocument/2006/relationships/hyperlink" Target="http://bit.ly/LawEnforcement4Refugees" TargetMode="External"/><Relationship Id="rId8" Type="http://schemas.openxmlformats.org/officeDocument/2006/relationships/hyperlink" Target="http://bit.ly/Health4Refugees" TargetMode="External"/><Relationship Id="rId9" Type="http://schemas.openxmlformats.org/officeDocument/2006/relationships/hyperlink" Target="http://bit.ly/FaithLeaders4Refugees" TargetMode="External"/><Relationship Id="rId10" Type="http://schemas.openxmlformats.org/officeDocument/2006/relationships/hyperlink" Target="http://www.interfaithimmigration.org/neighbor" TargetMode="External"/><Relationship Id="rId1" Type="http://schemas.openxmlformats.org/officeDocument/2006/relationships/slideLayout" Target="../slideLayouts/slideLayout2.xml"/><Relationship Id="rId2" Type="http://schemas.openxmlformats.org/officeDocument/2006/relationships/hyperlink" Target="http://www.rcusa.org/advocate-now/"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terfaithimmigration.org/neighbo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terfaithimmigration.org/eobill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terfaithimmigration.org/neighbo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terfaithimmigration.org/neighbo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ction.groundswell-mvmt.org/petitions/we-pledge-to-resist-deportation-and-discrimination-through-sanctuary" TargetMode="External"/><Relationship Id="rId3" Type="http://schemas.openxmlformats.org/officeDocument/2006/relationships/hyperlink" Target="mailto:nandersen@cwsglobal.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hyperlink" Target="http://www.interfaithimmigration.org/state-action-alerts/"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hyperlink" Target="http://www.interfaithimmigration.org/recent-legislatio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join.me/faith4immigration&#160;" TargetMode="External"/><Relationship Id="rId3" Type="http://schemas.openxmlformats.org/officeDocument/2006/relationships/hyperlink" Target="tel:(202)%20602-129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terfaithimmigration.org/3500religiousleaderlet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3110869"/>
          </a:xfrm>
        </p:spPr>
        <p:txBody>
          <a:bodyPr>
            <a:normAutofit fontScale="90000"/>
          </a:bodyPr>
          <a:lstStyle/>
          <a:p>
            <a:r>
              <a:rPr lang="en-US" b="1" dirty="0"/>
              <a:t>After the Executive Orders:</a:t>
            </a:r>
            <a:r>
              <a:rPr lang="en-US" dirty="0" smtClean="0"/>
              <a:t/>
            </a:r>
            <a:br>
              <a:rPr lang="en-US" dirty="0" smtClean="0"/>
            </a:br>
            <a:r>
              <a:rPr lang="en-US" dirty="0"/>
              <a:t>Taking Action at Home to Support Immigrants and </a:t>
            </a:r>
            <a:r>
              <a:rPr lang="en-US" dirty="0" smtClean="0"/>
              <a:t>Refugees</a:t>
            </a:r>
            <a:br>
              <a:rPr lang="en-US" dirty="0" smtClean="0"/>
            </a:br>
            <a:r>
              <a:rPr lang="en-US" dirty="0"/>
              <a:t/>
            </a:r>
            <a:br>
              <a:rPr lang="en-US" dirty="0"/>
            </a:br>
            <a:r>
              <a:rPr lang="en-US" sz="2200" dirty="0" smtClean="0"/>
              <a:t>To </a:t>
            </a:r>
            <a:r>
              <a:rPr lang="en-US" sz="2200" dirty="0"/>
              <a:t>join the webinar, you will go to </a:t>
            </a:r>
            <a:r>
              <a:rPr lang="en-US" sz="2200" b="1" u="sng" dirty="0">
                <a:hlinkClick r:id="rId2"/>
              </a:rPr>
              <a:t>http://join.me/faith4immigration</a:t>
            </a:r>
            <a:r>
              <a:rPr lang="en-US" sz="2200" u="sng" dirty="0">
                <a:hlinkClick r:id="rId2"/>
              </a:rPr>
              <a:t> </a:t>
            </a:r>
            <a:r>
              <a:rPr lang="en-US" sz="2200" dirty="0"/>
              <a:t>and follow the directions for audio and visual. </a:t>
            </a:r>
            <a:r>
              <a:rPr lang="en-US" sz="2200" dirty="0" smtClean="0"/>
              <a:t/>
            </a:r>
            <a:br>
              <a:rPr lang="en-US" sz="2200" dirty="0" smtClean="0"/>
            </a:br>
            <a:r>
              <a:rPr lang="en-US" sz="2200" dirty="0" smtClean="0"/>
              <a:t>For </a:t>
            </a:r>
            <a:r>
              <a:rPr lang="en-US" sz="2200" dirty="0"/>
              <a:t>audio only call, </a:t>
            </a:r>
            <a:r>
              <a:rPr lang="en-US" sz="2200" dirty="0" smtClean="0"/>
              <a:t>dial</a:t>
            </a:r>
            <a:r>
              <a:rPr lang="en-US" sz="2200" dirty="0"/>
              <a:t> </a:t>
            </a:r>
            <a:r>
              <a:rPr lang="en-US" sz="2200" u="sng" dirty="0">
                <a:hlinkClick r:id="rId3"/>
              </a:rPr>
              <a:t>+1.202.602.1295</a:t>
            </a:r>
            <a:r>
              <a:rPr lang="en-US" sz="2200" dirty="0"/>
              <a:t>, Access Code: 354-977-836#.</a:t>
            </a:r>
            <a:r>
              <a:rPr lang="en-US" dirty="0"/>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5241294"/>
            <a:ext cx="3352800" cy="1609636"/>
          </a:xfrm>
          <a:prstGeom prst="rect">
            <a:avLst/>
          </a:prstGeom>
        </p:spPr>
      </p:pic>
    </p:spTree>
    <p:extLst>
      <p:ext uri="{BB962C8B-B14F-4D97-AF65-F5344CB8AC3E}">
        <p14:creationId xmlns:p14="http://schemas.microsoft.com/office/powerpoint/2010/main" val="175985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Can Do!</a:t>
            </a:r>
            <a:endParaRPr lang="en-US" dirty="0"/>
          </a:p>
        </p:txBody>
      </p:sp>
      <p:sp>
        <p:nvSpPr>
          <p:cNvPr id="3" name="Content Placeholder 2"/>
          <p:cNvSpPr>
            <a:spLocks noGrp="1"/>
          </p:cNvSpPr>
          <p:nvPr>
            <p:ph idx="1"/>
          </p:nvPr>
        </p:nvSpPr>
        <p:spPr/>
        <p:txBody>
          <a:bodyPr>
            <a:normAutofit fontScale="77500" lnSpcReduction="20000"/>
          </a:bodyPr>
          <a:lstStyle/>
          <a:p>
            <a:pPr>
              <a:lnSpc>
                <a:spcPct val="100000"/>
              </a:lnSpc>
            </a:pPr>
            <a:r>
              <a:rPr lang="en-US" altLang="en-US" sz="3000" dirty="0" smtClean="0">
                <a:solidFill>
                  <a:srgbClr val="222222"/>
                </a:solidFill>
                <a:cs typeface="Arial" panose="020B0604020202020204" pitchFamily="34" charset="0"/>
              </a:rPr>
              <a:t>Call your national, state and local policy makers:</a:t>
            </a:r>
            <a:r>
              <a:rPr kumimoji="0" lang="en-US" altLang="en-US" sz="3000" b="0" i="0" u="none" strike="noStrike" cap="none" normalizeH="0" baseline="0" dirty="0" smtClean="0">
                <a:ln>
                  <a:noFill/>
                </a:ln>
                <a:solidFill>
                  <a:srgbClr val="1155CC"/>
                </a:solidFill>
                <a:effectLst/>
                <a:cs typeface="Arial" panose="020B0604020202020204" pitchFamily="34" charset="0"/>
              </a:rPr>
              <a:t> </a:t>
            </a:r>
            <a:r>
              <a:rPr lang="en-US" sz="3000" dirty="0" smtClean="0">
                <a:hlinkClick r:id="rId2"/>
              </a:rPr>
              <a:t>www.rcusa.org/advocate-now/</a:t>
            </a:r>
            <a:endParaRPr lang="en-US" sz="3000" dirty="0" smtClean="0">
              <a:solidFill>
                <a:srgbClr val="1155CC"/>
              </a:solidFill>
              <a:cs typeface="Arial" panose="020B0604020202020204" pitchFamily="34" charset="0"/>
            </a:endParaRPr>
          </a:p>
          <a:p>
            <a:pPr>
              <a:lnSpc>
                <a:spcPct val="100000"/>
              </a:lnSpc>
            </a:pPr>
            <a:r>
              <a:rPr lang="en-US" altLang="en-US" sz="3000" dirty="0" smtClean="0">
                <a:solidFill>
                  <a:srgbClr val="222222"/>
                </a:solidFill>
                <a:cs typeface="Arial" panose="020B0604020202020204" pitchFamily="34" charset="0"/>
              </a:rPr>
              <a:t>Tw</a:t>
            </a:r>
            <a:r>
              <a:rPr kumimoji="0" lang="en-US" altLang="en-US" sz="3000" b="0" i="0" u="none" strike="noStrike" cap="none" normalizeH="0" baseline="0" dirty="0" smtClean="0">
                <a:ln>
                  <a:noFill/>
                </a:ln>
                <a:solidFill>
                  <a:srgbClr val="222222"/>
                </a:solidFill>
                <a:effectLst/>
                <a:cs typeface="Arial" panose="020B0604020202020204" pitchFamily="34" charset="0"/>
              </a:rPr>
              <a:t>eet @</a:t>
            </a:r>
            <a:r>
              <a:rPr kumimoji="0" lang="en-US" altLang="en-US" sz="3000" b="0" i="0" u="none" strike="noStrike" cap="none" normalizeH="0" baseline="0" dirty="0" err="1" smtClean="0">
                <a:ln>
                  <a:noFill/>
                </a:ln>
                <a:solidFill>
                  <a:srgbClr val="222222"/>
                </a:solidFill>
                <a:effectLst/>
                <a:cs typeface="Arial" panose="020B0604020202020204" pitchFamily="34" charset="0"/>
              </a:rPr>
              <a:t>realDonaldTrump</a:t>
            </a:r>
            <a:r>
              <a:rPr kumimoji="0" lang="en-US" altLang="en-US" sz="3000" b="0" i="0" u="none" strike="noStrike" cap="none" normalizeH="0" baseline="0" dirty="0" smtClean="0">
                <a:ln>
                  <a:noFill/>
                </a:ln>
                <a:solidFill>
                  <a:srgbClr val="222222"/>
                </a:solidFill>
                <a:effectLst/>
                <a:cs typeface="Arial" panose="020B0604020202020204" pitchFamily="34" charset="0"/>
              </a:rPr>
              <a:t> &amp; @</a:t>
            </a:r>
            <a:r>
              <a:rPr kumimoji="0" lang="en-US" altLang="en-US" sz="3000" b="0" i="0" u="none" strike="noStrike" cap="none" normalizeH="0" baseline="0" dirty="0" err="1" smtClean="0">
                <a:ln>
                  <a:noFill/>
                </a:ln>
                <a:solidFill>
                  <a:srgbClr val="222222"/>
                </a:solidFill>
                <a:effectLst/>
                <a:cs typeface="Arial" panose="020B0604020202020204" pitchFamily="34" charset="0"/>
              </a:rPr>
              <a:t>WhiteHouse</a:t>
            </a:r>
            <a:r>
              <a:rPr kumimoji="0" lang="en-US" altLang="en-US" sz="3000" b="0" i="0" u="none" strike="noStrike" cap="none" normalizeH="0" baseline="0" dirty="0" smtClean="0">
                <a:ln>
                  <a:noFill/>
                </a:ln>
                <a:solidFill>
                  <a:srgbClr val="222222"/>
                </a:solidFill>
                <a:effectLst/>
                <a:cs typeface="Arial" panose="020B0604020202020204" pitchFamily="34" charset="0"/>
              </a:rPr>
              <a:t> and post on</a:t>
            </a:r>
            <a:r>
              <a:rPr kumimoji="0" lang="en-US" altLang="en-US" sz="3000" b="0" i="0" u="none" strike="noStrike" cap="none" normalizeH="0" dirty="0" smtClean="0">
                <a:ln>
                  <a:noFill/>
                </a:ln>
                <a:solidFill>
                  <a:srgbClr val="222222"/>
                </a:solidFill>
                <a:effectLst/>
                <a:cs typeface="Arial" panose="020B0604020202020204" pitchFamily="34" charset="0"/>
              </a:rPr>
              <a:t> </a:t>
            </a:r>
            <a:r>
              <a:rPr kumimoji="0" lang="en-US" altLang="en-US" sz="3000" b="0" i="0" u="none" strike="noStrike" cap="none" normalizeH="0" baseline="0" dirty="0" smtClean="0">
                <a:ln>
                  <a:noFill/>
                </a:ln>
                <a:solidFill>
                  <a:srgbClr val="1155CC"/>
                </a:solidFill>
                <a:effectLst/>
                <a:cs typeface="Arial" panose="020B0604020202020204" pitchFamily="34" charset="0"/>
                <a:hlinkClick r:id="rId3"/>
              </a:rPr>
              <a:t>whitehouse.gov/contact </a:t>
            </a:r>
            <a:r>
              <a:rPr kumimoji="0" lang="en-US" altLang="en-US" sz="3000" b="0" i="0" u="none" strike="noStrike" cap="none" normalizeH="0" baseline="0" dirty="0" smtClean="0">
                <a:ln>
                  <a:noFill/>
                </a:ln>
                <a:solidFill>
                  <a:srgbClr val="222222"/>
                </a:solidFill>
                <a:effectLst/>
                <a:cs typeface="Arial" panose="020B0604020202020204" pitchFamily="34" charset="0"/>
              </a:rPr>
              <a:t> and </a:t>
            </a:r>
            <a:r>
              <a:rPr kumimoji="0" lang="en-US" altLang="en-US" sz="3000" b="0" i="0" u="none" strike="noStrike" cap="none" normalizeH="0" baseline="0" dirty="0" smtClean="0">
                <a:ln>
                  <a:noFill/>
                </a:ln>
                <a:solidFill>
                  <a:srgbClr val="1155CC"/>
                </a:solidFill>
                <a:effectLst/>
                <a:cs typeface="Arial" panose="020B0604020202020204" pitchFamily="34" charset="0"/>
                <a:hlinkClick r:id="rId4"/>
              </a:rPr>
              <a:t>Facebook.com/</a:t>
            </a:r>
            <a:r>
              <a:rPr kumimoji="0" lang="en-US" altLang="en-US" sz="3000" b="0" i="0" u="none" strike="noStrike" cap="none" normalizeH="0" baseline="0" dirty="0" err="1" smtClean="0">
                <a:ln>
                  <a:noFill/>
                </a:ln>
                <a:solidFill>
                  <a:srgbClr val="1155CC"/>
                </a:solidFill>
                <a:effectLst/>
                <a:cs typeface="Arial" panose="020B0604020202020204" pitchFamily="34" charset="0"/>
                <a:hlinkClick r:id="rId4"/>
              </a:rPr>
              <a:t>WhiteHouse</a:t>
            </a:r>
            <a:endParaRPr lang="en-US" altLang="en-US" sz="3000" dirty="0" smtClean="0">
              <a:solidFill>
                <a:srgbClr val="222222"/>
              </a:solidFill>
              <a:cs typeface="Arial" panose="020B0604020202020204" pitchFamily="34" charset="0"/>
            </a:endParaRPr>
          </a:p>
          <a:p>
            <a:pPr>
              <a:lnSpc>
                <a:spcPct val="100000"/>
              </a:lnSpc>
            </a:pPr>
            <a:r>
              <a:rPr kumimoji="0" lang="en-US" altLang="en-US" sz="3000" b="0" i="0" u="none" strike="noStrike" cap="none" normalizeH="0" baseline="0" dirty="0" smtClean="0">
                <a:ln>
                  <a:noFill/>
                </a:ln>
                <a:solidFill>
                  <a:srgbClr val="222222"/>
                </a:solidFill>
                <a:effectLst/>
                <a:cs typeface="Arial" panose="020B0604020202020204" pitchFamily="34" charset="0"/>
              </a:rPr>
              <a:t>Ask your business, health, educator, law enforcement, and faith partners to sign onto these sector-specific letters: </a:t>
            </a:r>
          </a:p>
          <a:p>
            <a:pPr lvl="1">
              <a:lnSpc>
                <a:spcPct val="100000"/>
              </a:lnSpc>
            </a:pPr>
            <a:r>
              <a:rPr kumimoji="0" lang="en-US" altLang="en-US" sz="2600" b="0" i="0" u="sng" strike="noStrike" cap="none" normalizeH="0" baseline="0" dirty="0" smtClean="0">
                <a:ln>
                  <a:noFill/>
                </a:ln>
                <a:solidFill>
                  <a:srgbClr val="1155CC"/>
                </a:solidFill>
                <a:effectLst/>
                <a:cs typeface="Arial" panose="020B0604020202020204" pitchFamily="34" charset="0"/>
                <a:hlinkClick r:id="rId5"/>
              </a:rPr>
              <a:t>bit.ly/Business4Refugees</a:t>
            </a:r>
            <a:endParaRPr kumimoji="0" lang="en-US" altLang="en-US" sz="2600" b="0" i="0" u="sng" strike="noStrike" cap="none" normalizeH="0" baseline="0" dirty="0" smtClean="0">
              <a:ln>
                <a:noFill/>
              </a:ln>
              <a:solidFill>
                <a:srgbClr val="1155CC"/>
              </a:solidFill>
              <a:effectLst/>
              <a:cs typeface="Arial" panose="020B0604020202020204" pitchFamily="34" charset="0"/>
            </a:endParaRPr>
          </a:p>
          <a:p>
            <a:pPr lvl="1">
              <a:lnSpc>
                <a:spcPct val="100000"/>
              </a:lnSpc>
            </a:pPr>
            <a:r>
              <a:rPr kumimoji="0" lang="en-US" altLang="en-US" sz="2600" b="0" i="0" u="none" strike="noStrike" cap="none" normalizeH="0" baseline="0" dirty="0" smtClean="0">
                <a:ln>
                  <a:noFill/>
                </a:ln>
                <a:solidFill>
                  <a:srgbClr val="1155CC"/>
                </a:solidFill>
                <a:effectLst/>
                <a:cs typeface="Arial" panose="020B0604020202020204" pitchFamily="34" charset="0"/>
                <a:hlinkClick r:id="rId6"/>
              </a:rPr>
              <a:t>bit.ly/Educators4Refugees</a:t>
            </a:r>
            <a:endParaRPr lang="en-US" altLang="en-US" sz="2600" dirty="0" smtClean="0">
              <a:solidFill>
                <a:srgbClr val="222222"/>
              </a:solidFill>
              <a:cs typeface="Arial" panose="020B0604020202020204" pitchFamily="34" charset="0"/>
            </a:endParaRPr>
          </a:p>
          <a:p>
            <a:pPr lvl="1">
              <a:lnSpc>
                <a:spcPct val="100000"/>
              </a:lnSpc>
            </a:pPr>
            <a:r>
              <a:rPr kumimoji="0" lang="en-US" altLang="en-US" sz="2600" b="0" i="0" u="none" strike="noStrike" cap="none" normalizeH="0" baseline="0" dirty="0" smtClean="0">
                <a:ln>
                  <a:noFill/>
                </a:ln>
                <a:solidFill>
                  <a:srgbClr val="1155CC"/>
                </a:solidFill>
                <a:effectLst/>
                <a:cs typeface="Arial" panose="020B0604020202020204" pitchFamily="34" charset="0"/>
                <a:hlinkClick r:id="rId7"/>
              </a:rPr>
              <a:t>bit.ly/LawEnforcement4Refugees</a:t>
            </a:r>
            <a:endParaRPr lang="en-US" altLang="en-US" sz="2600" dirty="0" smtClean="0">
              <a:solidFill>
                <a:srgbClr val="222222"/>
              </a:solidFill>
              <a:cs typeface="Arial" panose="020B0604020202020204" pitchFamily="34" charset="0"/>
            </a:endParaRPr>
          </a:p>
          <a:p>
            <a:pPr lvl="1">
              <a:lnSpc>
                <a:spcPct val="100000"/>
              </a:lnSpc>
            </a:pPr>
            <a:r>
              <a:rPr kumimoji="0" lang="en-US" altLang="en-US" sz="2600" b="0" i="0" u="none" strike="noStrike" cap="none" normalizeH="0" baseline="0" dirty="0" smtClean="0">
                <a:ln>
                  <a:noFill/>
                </a:ln>
                <a:solidFill>
                  <a:srgbClr val="1155CC"/>
                </a:solidFill>
                <a:effectLst/>
                <a:cs typeface="Arial" panose="020B0604020202020204" pitchFamily="34" charset="0"/>
                <a:hlinkClick r:id="rId8"/>
              </a:rPr>
              <a:t>bit.ly/Health4Refugees</a:t>
            </a:r>
            <a:endParaRPr lang="en-US" altLang="en-US" sz="2600" dirty="0" smtClean="0">
              <a:solidFill>
                <a:srgbClr val="222222"/>
              </a:solidFill>
              <a:cs typeface="Arial" panose="020B0604020202020204" pitchFamily="34" charset="0"/>
            </a:endParaRPr>
          </a:p>
          <a:p>
            <a:pPr lvl="1">
              <a:lnSpc>
                <a:spcPct val="100000"/>
              </a:lnSpc>
            </a:pPr>
            <a:r>
              <a:rPr kumimoji="0" lang="en-US" altLang="en-US" sz="2600" b="0" i="0" u="none" strike="noStrike" cap="none" normalizeH="0" baseline="0" dirty="0" smtClean="0">
                <a:ln>
                  <a:noFill/>
                </a:ln>
                <a:solidFill>
                  <a:srgbClr val="1155CC"/>
                </a:solidFill>
                <a:effectLst/>
                <a:cs typeface="Arial" panose="020B0604020202020204" pitchFamily="34" charset="0"/>
                <a:hlinkClick r:id="rId9"/>
              </a:rPr>
              <a:t>bit.ly/FaithLeaders4Refugees</a:t>
            </a:r>
            <a:endParaRPr lang="en-US" altLang="en-US" sz="2600" dirty="0" smtClean="0">
              <a:solidFill>
                <a:srgbClr val="222222"/>
              </a:solidFill>
              <a:cs typeface="Arial" panose="020B0604020202020204" pitchFamily="34" charset="0"/>
            </a:endParaRPr>
          </a:p>
          <a:p>
            <a:pPr>
              <a:lnSpc>
                <a:spcPct val="100000"/>
              </a:lnSpc>
            </a:pPr>
            <a:r>
              <a:rPr kumimoji="0" lang="en-US" altLang="en-US" sz="3000" b="0" i="0" u="none" strike="noStrike" cap="none" normalizeH="0" baseline="0" dirty="0" smtClean="0">
                <a:ln>
                  <a:noFill/>
                </a:ln>
                <a:solidFill>
                  <a:srgbClr val="222222"/>
                </a:solidFill>
                <a:effectLst/>
                <a:cs typeface="Arial" panose="020B0604020202020204" pitchFamily="34" charset="0"/>
              </a:rPr>
              <a:t>Set</a:t>
            </a:r>
            <a:r>
              <a:rPr kumimoji="0" lang="en-US" altLang="en-US" sz="3000" b="0" i="0" u="none" strike="noStrike" cap="none" normalizeH="0" dirty="0" smtClean="0">
                <a:ln>
                  <a:noFill/>
                </a:ln>
                <a:solidFill>
                  <a:srgbClr val="222222"/>
                </a:solidFill>
                <a:effectLst/>
                <a:cs typeface="Arial" panose="020B0604020202020204" pitchFamily="34" charset="0"/>
              </a:rPr>
              <a:t> up meetings with your national, state &amp; local policy makers! </a:t>
            </a:r>
            <a:r>
              <a:rPr kumimoji="0" lang="en-US" altLang="en-US" sz="3000" b="0" i="0" u="none" strike="noStrike" cap="none" normalizeH="0" dirty="0" smtClean="0">
                <a:ln>
                  <a:noFill/>
                </a:ln>
                <a:solidFill>
                  <a:srgbClr val="222222"/>
                </a:solidFill>
                <a:effectLst/>
                <a:cs typeface="Arial" panose="020B0604020202020204" pitchFamily="34" charset="0"/>
                <a:hlinkClick r:id="rId10"/>
              </a:rPr>
              <a:t>www.interfaithimmigration.org/neighbor</a:t>
            </a:r>
            <a:r>
              <a:rPr kumimoji="0" lang="en-US" altLang="en-US" sz="3000" b="0" i="0" u="none" strike="noStrike" cap="none" normalizeH="0" dirty="0" smtClean="0">
                <a:ln>
                  <a:noFill/>
                </a:ln>
                <a:solidFill>
                  <a:srgbClr val="222222"/>
                </a:solidFill>
                <a:effectLst/>
                <a:cs typeface="Arial" panose="020B0604020202020204" pitchFamily="34" charset="0"/>
              </a:rPr>
              <a:t>  </a:t>
            </a:r>
            <a:endParaRPr kumimoji="0" lang="en-US" altLang="en-US" sz="3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797208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role does Congress play?</a:t>
            </a:r>
            <a:endParaRPr lang="en-US" dirty="0"/>
          </a:p>
        </p:txBody>
      </p:sp>
      <p:sp>
        <p:nvSpPr>
          <p:cNvPr id="3" name="Subtitle 2"/>
          <p:cNvSpPr>
            <a:spLocks noGrp="1"/>
          </p:cNvSpPr>
          <p:nvPr>
            <p:ph type="subTitle" idx="1"/>
          </p:nvPr>
        </p:nvSpPr>
        <p:spPr/>
        <p:txBody>
          <a:bodyPr/>
          <a:lstStyle/>
          <a:p>
            <a:r>
              <a:rPr lang="en-US" dirty="0" smtClean="0"/>
              <a:t>Hannah Evans</a:t>
            </a:r>
          </a:p>
          <a:p>
            <a:r>
              <a:rPr lang="en-US" i="1" dirty="0" smtClean="0"/>
              <a:t>Friends Committee on National Legislation</a:t>
            </a:r>
            <a:endParaRPr lang="en-US" i="1" dirty="0"/>
          </a:p>
        </p:txBody>
      </p:sp>
    </p:spTree>
    <p:extLst>
      <p:ext uri="{BB962C8B-B14F-4D97-AF65-F5344CB8AC3E}">
        <p14:creationId xmlns:p14="http://schemas.microsoft.com/office/powerpoint/2010/main" val="2129802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 can:</a:t>
            </a:r>
            <a:endParaRPr lang="en-US" dirty="0"/>
          </a:p>
        </p:txBody>
      </p:sp>
      <p:sp>
        <p:nvSpPr>
          <p:cNvPr id="3" name="Content Placeholder 2"/>
          <p:cNvSpPr>
            <a:spLocks noGrp="1"/>
          </p:cNvSpPr>
          <p:nvPr>
            <p:ph idx="1"/>
          </p:nvPr>
        </p:nvSpPr>
        <p:spPr/>
        <p:txBody>
          <a:bodyPr>
            <a:normAutofit fontScale="92500" lnSpcReduction="20000"/>
          </a:bodyPr>
          <a:lstStyle/>
          <a:p>
            <a:pPr>
              <a:spcAft>
                <a:spcPts val="600"/>
              </a:spcAft>
            </a:pPr>
            <a:r>
              <a:rPr lang="en-US" dirty="0" smtClean="0"/>
              <a:t>Defend against detrimental proposals codifying or worsening threats to immigrants and refugees.</a:t>
            </a:r>
          </a:p>
          <a:p>
            <a:pPr>
              <a:spcAft>
                <a:spcPts val="600"/>
              </a:spcAft>
            </a:pPr>
            <a:r>
              <a:rPr lang="en-US" dirty="0" smtClean="0"/>
              <a:t>Withhold funding for the border wall construction and increased enforcement.</a:t>
            </a:r>
          </a:p>
          <a:p>
            <a:pPr>
              <a:spcAft>
                <a:spcPts val="600"/>
              </a:spcAft>
            </a:pPr>
            <a:r>
              <a:rPr lang="en-US" dirty="0" smtClean="0"/>
              <a:t>Rescind the Executive Orders through legislation.</a:t>
            </a:r>
          </a:p>
          <a:p>
            <a:pPr>
              <a:spcAft>
                <a:spcPts val="600"/>
              </a:spcAft>
            </a:pPr>
            <a:r>
              <a:rPr lang="en-US" dirty="0" smtClean="0"/>
              <a:t>Pass legislation that protects immigrants and refugees.</a:t>
            </a:r>
          </a:p>
          <a:p>
            <a:pPr>
              <a:spcAft>
                <a:spcPts val="600"/>
              </a:spcAft>
            </a:pPr>
            <a:r>
              <a:rPr lang="en-US" dirty="0" smtClean="0"/>
              <a:t>Hold the administration accountable for resettling at least 75,000 refugees, as Congress originally funded.</a:t>
            </a:r>
            <a:endParaRPr lang="en-US" dirty="0"/>
          </a:p>
        </p:txBody>
      </p:sp>
    </p:spTree>
    <p:extLst>
      <p:ext uri="{BB962C8B-B14F-4D97-AF65-F5344CB8AC3E}">
        <p14:creationId xmlns:p14="http://schemas.microsoft.com/office/powerpoint/2010/main" val="414092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Defeating Detrimental Legislation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There are already proposals in Congress to:</a:t>
            </a:r>
          </a:p>
          <a:p>
            <a:r>
              <a:rPr lang="en-US" dirty="0" smtClean="0"/>
              <a:t>Increase militarization of the border</a:t>
            </a:r>
          </a:p>
          <a:p>
            <a:r>
              <a:rPr lang="en-US" dirty="0" smtClean="0"/>
              <a:t>Reduce and restrict refugee resettlement</a:t>
            </a:r>
          </a:p>
          <a:p>
            <a:r>
              <a:rPr lang="en-US" dirty="0" smtClean="0"/>
              <a:t>Expand mandatory detention for immigrants</a:t>
            </a:r>
          </a:p>
          <a:p>
            <a:r>
              <a:rPr lang="en-US" dirty="0" smtClean="0"/>
              <a:t>Jeopardize community trust policies</a:t>
            </a:r>
          </a:p>
          <a:p>
            <a:endParaRPr lang="en-US" sz="2600" dirty="0" smtClean="0"/>
          </a:p>
          <a:p>
            <a:r>
              <a:rPr lang="en-US" sz="2600" dirty="0" smtClean="0"/>
              <a:t>Look for more info. for IIC commitments to the 115</a:t>
            </a:r>
            <a:r>
              <a:rPr lang="en-US" sz="2600" baseline="30000" dirty="0" smtClean="0"/>
              <a:t>th</a:t>
            </a:r>
            <a:r>
              <a:rPr lang="en-US" sz="2600" dirty="0" smtClean="0"/>
              <a:t> Congress at: </a:t>
            </a:r>
            <a:r>
              <a:rPr lang="en-US" sz="2600" dirty="0" smtClean="0">
                <a:hlinkClick r:id="rId2"/>
              </a:rPr>
              <a:t>www.interfaithimmigration.org/neighbor</a:t>
            </a:r>
            <a:endParaRPr lang="en-US" sz="2600" dirty="0" smtClean="0"/>
          </a:p>
          <a:p>
            <a:endParaRPr lang="en-US" dirty="0" smtClean="0"/>
          </a:p>
          <a:p>
            <a:pPr marL="0" indent="0">
              <a:buNone/>
            </a:pPr>
            <a:endParaRPr lang="en-US" dirty="0" smtClean="0"/>
          </a:p>
          <a:p>
            <a:pPr marL="0" indent="0">
              <a:buNone/>
            </a:pPr>
            <a:endParaRPr lang="en-US" dirty="0">
              <a:solidFill>
                <a:srgbClr val="FF0000"/>
              </a:solidFill>
            </a:endParaRPr>
          </a:p>
        </p:txBody>
      </p:sp>
    </p:spTree>
    <p:extLst>
      <p:ext uri="{BB962C8B-B14F-4D97-AF65-F5344CB8AC3E}">
        <p14:creationId xmlns:p14="http://schemas.microsoft.com/office/powerpoint/2010/main" val="1930342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Rescinding the Executive Orders</a:t>
            </a:r>
            <a:endParaRPr lang="en-US" dirty="0"/>
          </a:p>
        </p:txBody>
      </p:sp>
      <p:sp>
        <p:nvSpPr>
          <p:cNvPr id="3" name="Content Placeholder 2"/>
          <p:cNvSpPr>
            <a:spLocks noGrp="1"/>
          </p:cNvSpPr>
          <p:nvPr>
            <p:ph idx="1"/>
          </p:nvPr>
        </p:nvSpPr>
        <p:spPr/>
        <p:txBody>
          <a:bodyPr/>
          <a:lstStyle/>
          <a:p>
            <a:pPr marL="0" indent="0">
              <a:buNone/>
            </a:pPr>
            <a:r>
              <a:rPr lang="en-US" dirty="0" smtClean="0"/>
              <a:t>There are also bills that would rescind or block the executive orders in different ways. A full run down can be found at:</a:t>
            </a:r>
          </a:p>
          <a:p>
            <a:pPr marL="0" indent="0">
              <a:buNone/>
            </a:pPr>
            <a:endParaRPr lang="en-US" dirty="0"/>
          </a:p>
          <a:p>
            <a:pPr marL="0" indent="0" algn="ctr">
              <a:buNone/>
            </a:pPr>
            <a:r>
              <a:rPr lang="en-US" dirty="0" smtClean="0">
                <a:hlinkClick r:id="rId2"/>
              </a:rPr>
              <a:t>http://interfaithimmigration.org/eobills</a:t>
            </a:r>
            <a:endParaRPr lang="en-US" dirty="0" smtClean="0"/>
          </a:p>
          <a:p>
            <a:pPr marL="0" indent="0">
              <a:buNone/>
            </a:pPr>
            <a:endParaRPr lang="en-US" dirty="0"/>
          </a:p>
        </p:txBody>
      </p:sp>
    </p:spTree>
    <p:extLst>
      <p:ext uri="{BB962C8B-B14F-4D97-AF65-F5344CB8AC3E}">
        <p14:creationId xmlns:p14="http://schemas.microsoft.com/office/powerpoint/2010/main" val="993129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connect with your members of Congress?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Your Senators </a:t>
            </a:r>
            <a:r>
              <a:rPr lang="en-US" dirty="0"/>
              <a:t>and Representative </a:t>
            </a:r>
            <a:r>
              <a:rPr lang="en-US" dirty="0" smtClean="0"/>
              <a:t>need to understand </a:t>
            </a:r>
            <a:r>
              <a:rPr lang="en-US" dirty="0"/>
              <a:t>that </a:t>
            </a:r>
            <a:r>
              <a:rPr lang="en-US" dirty="0" smtClean="0"/>
              <a:t>their constituents </a:t>
            </a:r>
            <a:r>
              <a:rPr lang="en-US" dirty="0"/>
              <a:t>and people of faith care about welcoming immigrants and refugees in their communities.</a:t>
            </a:r>
          </a:p>
          <a:p>
            <a:pPr marL="0" indent="0">
              <a:buNone/>
            </a:pPr>
            <a:endParaRPr lang="en-US" dirty="0"/>
          </a:p>
          <a:p>
            <a:pPr marL="0" indent="0">
              <a:buNone/>
            </a:pPr>
            <a:r>
              <a:rPr lang="en-US" dirty="0" smtClean="0"/>
              <a:t>Building relationships </a:t>
            </a:r>
            <a:r>
              <a:rPr lang="en-US" dirty="0"/>
              <a:t>between people of faith and public officials who make decisions that impact </a:t>
            </a:r>
            <a:r>
              <a:rPr lang="en-US" dirty="0" smtClean="0"/>
              <a:t>our communities is the most powerful agent of change.</a:t>
            </a:r>
            <a:endParaRPr lang="en-US" dirty="0"/>
          </a:p>
        </p:txBody>
      </p:sp>
    </p:spTree>
    <p:extLst>
      <p:ext uri="{BB962C8B-B14F-4D97-AF65-F5344CB8AC3E}">
        <p14:creationId xmlns:p14="http://schemas.microsoft.com/office/powerpoint/2010/main" val="2463481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the best way to influence members of Congress?</a:t>
            </a:r>
            <a:endParaRPr lang="en-US" dirty="0"/>
          </a:p>
        </p:txBody>
      </p:sp>
      <p:sp>
        <p:nvSpPr>
          <p:cNvPr id="3" name="Content Placeholder 2"/>
          <p:cNvSpPr>
            <a:spLocks noGrp="1"/>
          </p:cNvSpPr>
          <p:nvPr>
            <p:ph idx="1"/>
          </p:nvPr>
        </p:nvSpPr>
        <p:spPr/>
        <p:txBody>
          <a:bodyPr>
            <a:normAutofit/>
          </a:bodyPr>
          <a:lstStyle/>
          <a:p>
            <a:r>
              <a:rPr lang="en-US" b="1" u="sng" dirty="0" smtClean="0"/>
              <a:t>In-person by:</a:t>
            </a:r>
          </a:p>
          <a:p>
            <a:pPr lvl="1"/>
            <a:r>
              <a:rPr lang="en-US" dirty="0" smtClean="0"/>
              <a:t>Setting up an in-district visit</a:t>
            </a:r>
          </a:p>
          <a:p>
            <a:pPr lvl="1"/>
            <a:r>
              <a:rPr lang="en-US" dirty="0" smtClean="0"/>
              <a:t>Attending a town hall</a:t>
            </a:r>
          </a:p>
          <a:p>
            <a:pPr lvl="1"/>
            <a:r>
              <a:rPr lang="en-US" dirty="0" smtClean="0"/>
              <a:t>Travelling to Washington, D.C.</a:t>
            </a:r>
          </a:p>
          <a:p>
            <a:r>
              <a:rPr lang="en-US" sz="2400" b="1" u="sng" dirty="0" smtClean="0"/>
              <a:t>Phone Calls </a:t>
            </a:r>
            <a:r>
              <a:rPr lang="en-US" sz="2400" dirty="0" smtClean="0"/>
              <a:t>(second best to in-person!)</a:t>
            </a:r>
          </a:p>
          <a:p>
            <a:r>
              <a:rPr lang="en-US" sz="2400" b="1" u="sng" dirty="0" smtClean="0"/>
              <a:t>Tweets</a:t>
            </a:r>
            <a:r>
              <a:rPr lang="en-US" sz="2400" dirty="0" smtClean="0"/>
              <a:t> (Monitored actively by communications staff)</a:t>
            </a:r>
          </a:p>
          <a:p>
            <a:r>
              <a:rPr lang="en-US" sz="2400" b="1" u="sng" dirty="0" smtClean="0"/>
              <a:t>Emails</a:t>
            </a:r>
            <a:r>
              <a:rPr lang="en-US" sz="2400" b="1" dirty="0" smtClean="0"/>
              <a:t> </a:t>
            </a:r>
            <a:r>
              <a:rPr lang="en-US" sz="2400" dirty="0" smtClean="0"/>
              <a:t>(Read by Legislative Staff)</a:t>
            </a:r>
          </a:p>
          <a:p>
            <a:r>
              <a:rPr lang="en-US" sz="2400" b="1" u="sng" dirty="0" smtClean="0"/>
              <a:t>Letters</a:t>
            </a:r>
            <a:r>
              <a:rPr lang="en-US" sz="2400" dirty="0" smtClean="0"/>
              <a:t> (long delay; security measures = two week delay. Will be scanned electronically)</a:t>
            </a:r>
          </a:p>
        </p:txBody>
      </p:sp>
    </p:spTree>
    <p:extLst>
      <p:ext uri="{BB962C8B-B14F-4D97-AF65-F5344CB8AC3E}">
        <p14:creationId xmlns:p14="http://schemas.microsoft.com/office/powerpoint/2010/main" val="1650587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lgn="ctr">
              <a:buNone/>
            </a:pPr>
            <a:r>
              <a:rPr lang="en-US" sz="3600" b="1" dirty="0" smtClean="0"/>
              <a:t>Set up a Neighbor to Neighbor </a:t>
            </a:r>
            <a:r>
              <a:rPr lang="en-US" sz="3600" b="1" dirty="0"/>
              <a:t>c</a:t>
            </a:r>
            <a:r>
              <a:rPr lang="en-US" sz="3600" b="1" dirty="0" smtClean="0"/>
              <a:t>ongressional visit today!</a:t>
            </a:r>
          </a:p>
          <a:p>
            <a:pPr marL="0" indent="0">
              <a:buNone/>
            </a:pPr>
            <a:endParaRPr lang="en-US" dirty="0" smtClean="0"/>
          </a:p>
          <a:p>
            <a:pPr marL="0" indent="0">
              <a:buNone/>
            </a:pPr>
            <a:r>
              <a:rPr lang="en-US" dirty="0" smtClean="0"/>
              <a:t>Congress is on recess from February 18 – February 24 for President Day recess. </a:t>
            </a:r>
            <a:r>
              <a:rPr lang="en-US" b="1" i="1" dirty="0" smtClean="0"/>
              <a:t>They should hear from you while they are home.</a:t>
            </a:r>
            <a:endParaRPr lang="en-US" dirty="0" smtClean="0"/>
          </a:p>
          <a:p>
            <a:pPr marL="0" indent="0">
              <a:buNone/>
            </a:pPr>
            <a:endParaRPr lang="en-US" dirty="0"/>
          </a:p>
          <a:p>
            <a:pPr marL="0" indent="0">
              <a:buNone/>
            </a:pPr>
            <a:r>
              <a:rPr lang="en-US" dirty="0" smtClean="0"/>
              <a:t>Go to </a:t>
            </a:r>
            <a:r>
              <a:rPr lang="en-US" dirty="0" smtClean="0">
                <a:hlinkClick r:id="rId2"/>
              </a:rPr>
              <a:t>http://interfaithimmigration.org/neighbor</a:t>
            </a:r>
            <a:r>
              <a:rPr lang="en-US" dirty="0" smtClean="0"/>
              <a:t> to find our toolkit and start brainstorming with your team.</a:t>
            </a:r>
          </a:p>
          <a:p>
            <a:pPr marL="514350" indent="-514350">
              <a:buFont typeface="+mj-lt"/>
              <a:buAutoNum type="arabicPeriod"/>
            </a:pPr>
            <a:endParaRPr lang="en-US" dirty="0" smtClean="0"/>
          </a:p>
        </p:txBody>
      </p:sp>
    </p:spTree>
    <p:extLst>
      <p:ext uri="{BB962C8B-B14F-4D97-AF65-F5344CB8AC3E}">
        <p14:creationId xmlns:p14="http://schemas.microsoft.com/office/powerpoint/2010/main" val="2806484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your visit</a:t>
            </a:r>
            <a:endParaRPr lang="en-US" dirty="0"/>
          </a:p>
        </p:txBody>
      </p:sp>
      <p:sp>
        <p:nvSpPr>
          <p:cNvPr id="3" name="Content Placeholder 2"/>
          <p:cNvSpPr>
            <a:spLocks noGrp="1"/>
          </p:cNvSpPr>
          <p:nvPr>
            <p:ph idx="1"/>
          </p:nvPr>
        </p:nvSpPr>
        <p:spPr/>
        <p:txBody>
          <a:bodyPr>
            <a:normAutofit fontScale="92500"/>
          </a:bodyPr>
          <a:lstStyle/>
          <a:p>
            <a:r>
              <a:rPr lang="en-US" dirty="0" smtClean="0"/>
              <a:t>Find a team </a:t>
            </a:r>
          </a:p>
          <a:p>
            <a:pPr lvl="1"/>
            <a:r>
              <a:rPr lang="en-US" dirty="0" smtClean="0"/>
              <a:t>Find individuals who are representative of diverse aspects of your community</a:t>
            </a:r>
          </a:p>
          <a:p>
            <a:r>
              <a:rPr lang="en-US" dirty="0" smtClean="0"/>
              <a:t>Do your research</a:t>
            </a:r>
          </a:p>
          <a:p>
            <a:pPr lvl="1"/>
            <a:r>
              <a:rPr lang="en-US" dirty="0" smtClean="0"/>
              <a:t>Learn about who represents your community in Congress</a:t>
            </a:r>
          </a:p>
          <a:p>
            <a:r>
              <a:rPr lang="en-US" dirty="0" smtClean="0"/>
              <a:t>Have a plan</a:t>
            </a:r>
          </a:p>
          <a:p>
            <a:pPr lvl="1"/>
            <a:r>
              <a:rPr lang="en-US" dirty="0"/>
              <a:t>A</a:t>
            </a:r>
            <a:r>
              <a:rPr lang="en-US" dirty="0" smtClean="0"/>
              <a:t>ssign roles for the visit</a:t>
            </a:r>
          </a:p>
          <a:p>
            <a:r>
              <a:rPr lang="en-US" dirty="0" smtClean="0"/>
              <a:t>Schedule a meeting by calling the closest office</a:t>
            </a:r>
          </a:p>
          <a:p>
            <a:endParaRPr lang="en-US" dirty="0"/>
          </a:p>
        </p:txBody>
      </p:sp>
    </p:spTree>
    <p:extLst>
      <p:ext uri="{BB962C8B-B14F-4D97-AF65-F5344CB8AC3E}">
        <p14:creationId xmlns:p14="http://schemas.microsoft.com/office/powerpoint/2010/main" val="302922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your visit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Introduction</a:t>
            </a:r>
          </a:p>
          <a:p>
            <a:r>
              <a:rPr lang="en-US" dirty="0" smtClean="0"/>
              <a:t>Thank you</a:t>
            </a:r>
          </a:p>
          <a:p>
            <a:r>
              <a:rPr lang="en-US" dirty="0" smtClean="0"/>
              <a:t>Share Personal Stories</a:t>
            </a:r>
          </a:p>
          <a:p>
            <a:r>
              <a:rPr lang="en-US" dirty="0" smtClean="0"/>
              <a:t>Delve into </a:t>
            </a:r>
            <a:r>
              <a:rPr lang="en-US" dirty="0"/>
              <a:t>s</a:t>
            </a:r>
            <a:r>
              <a:rPr lang="en-US" dirty="0" smtClean="0"/>
              <a:t>pecific issue areas/facts</a:t>
            </a:r>
          </a:p>
          <a:p>
            <a:r>
              <a:rPr lang="en-US" dirty="0" smtClean="0"/>
              <a:t>“Ask”</a:t>
            </a:r>
          </a:p>
          <a:p>
            <a:pPr lvl="1"/>
            <a:r>
              <a:rPr lang="en-US" i="1" dirty="0"/>
              <a:t>Can we count on you to </a:t>
            </a:r>
            <a:r>
              <a:rPr lang="en-US" i="1" dirty="0" smtClean="0"/>
              <a:t>support positive </a:t>
            </a:r>
            <a:r>
              <a:rPr lang="en-US" i="1" dirty="0"/>
              <a:t>reforms and defend against proposals that would adversely affect immigrant and </a:t>
            </a:r>
            <a:r>
              <a:rPr lang="en-US" i="1" dirty="0" smtClean="0"/>
              <a:t>refugee communities?</a:t>
            </a:r>
            <a:endParaRPr lang="en-US" i="1" dirty="0"/>
          </a:p>
          <a:p>
            <a:r>
              <a:rPr lang="en-US" dirty="0" smtClean="0"/>
              <a:t>Listen for their response and follow-up questions</a:t>
            </a:r>
          </a:p>
          <a:p>
            <a:r>
              <a:rPr lang="en-US" dirty="0" smtClean="0"/>
              <a:t>Thank you, repeat “ask”</a:t>
            </a:r>
          </a:p>
          <a:p>
            <a:r>
              <a:rPr lang="en-US" dirty="0" smtClean="0"/>
              <a:t>Follow up!</a:t>
            </a:r>
          </a:p>
        </p:txBody>
      </p:sp>
    </p:spTree>
    <p:extLst>
      <p:ext uri="{BB962C8B-B14F-4D97-AF65-F5344CB8AC3E}">
        <p14:creationId xmlns:p14="http://schemas.microsoft.com/office/powerpoint/2010/main" val="1525058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Introductions</a:t>
            </a:r>
            <a:endParaRPr lang="en-US" dirty="0"/>
          </a:p>
        </p:txBody>
      </p:sp>
      <p:sp>
        <p:nvSpPr>
          <p:cNvPr id="3" name="Subtitle 2"/>
          <p:cNvSpPr>
            <a:spLocks noGrp="1"/>
          </p:cNvSpPr>
          <p:nvPr>
            <p:ph type="subTitle" idx="1"/>
          </p:nvPr>
        </p:nvSpPr>
        <p:spPr/>
        <p:txBody>
          <a:bodyPr/>
          <a:lstStyle/>
          <a:p>
            <a:r>
              <a:rPr lang="en-US" dirty="0" smtClean="0"/>
              <a:t>Rev. Dr. Sharon Stanley-Rea</a:t>
            </a:r>
          </a:p>
          <a:p>
            <a:r>
              <a:rPr lang="en-US" i="1" dirty="0"/>
              <a:t>Refugee &amp; Immigration Ministries</a:t>
            </a:r>
            <a:endParaRPr lang="en-US" dirty="0"/>
          </a:p>
          <a:p>
            <a:r>
              <a:rPr lang="en-US" i="1" dirty="0"/>
              <a:t>Christian Church (Disciples of Christ</a:t>
            </a:r>
            <a:r>
              <a:rPr lang="en-US" i="1" dirty="0" smtClean="0"/>
              <a:t>)</a:t>
            </a:r>
            <a:endParaRPr lang="en-US" dirty="0"/>
          </a:p>
        </p:txBody>
      </p:sp>
    </p:spTree>
    <p:extLst>
      <p:ext uri="{BB962C8B-B14F-4D97-AF65-F5344CB8AC3E}">
        <p14:creationId xmlns:p14="http://schemas.microsoft.com/office/powerpoint/2010/main" val="3623148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your visit</a:t>
            </a:r>
            <a:endParaRPr lang="en-US" dirty="0"/>
          </a:p>
        </p:txBody>
      </p:sp>
      <p:sp>
        <p:nvSpPr>
          <p:cNvPr id="3" name="Content Placeholder 2"/>
          <p:cNvSpPr>
            <a:spLocks noGrp="1"/>
          </p:cNvSpPr>
          <p:nvPr>
            <p:ph idx="1"/>
          </p:nvPr>
        </p:nvSpPr>
        <p:spPr/>
        <p:txBody>
          <a:bodyPr/>
          <a:lstStyle/>
          <a:p>
            <a:r>
              <a:rPr lang="en-US" dirty="0" smtClean="0"/>
              <a:t>Debrief</a:t>
            </a:r>
          </a:p>
          <a:p>
            <a:r>
              <a:rPr lang="en-US" dirty="0" smtClean="0"/>
              <a:t>Follow up with the member and their office!</a:t>
            </a:r>
          </a:p>
          <a:p>
            <a:r>
              <a:rPr lang="en-US" dirty="0" smtClean="0"/>
              <a:t>Call their Washington D.C. office</a:t>
            </a:r>
          </a:p>
          <a:p>
            <a:r>
              <a:rPr lang="en-US" dirty="0" smtClean="0"/>
              <a:t>Let us know how your visit went so that our staff can help you follow up:</a:t>
            </a:r>
          </a:p>
          <a:p>
            <a:pPr lvl="1"/>
            <a:r>
              <a:rPr lang="en-US" dirty="0" smtClean="0"/>
              <a:t>Find the form at </a:t>
            </a:r>
            <a:r>
              <a:rPr lang="en-US" dirty="0" smtClean="0">
                <a:hlinkClick r:id="rId2"/>
              </a:rPr>
              <a:t>http://interfaithimmigration.org/neighbor</a:t>
            </a:r>
            <a:endParaRPr lang="en-US" dirty="0" smtClean="0"/>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284801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Other Opportunities to Engage</a:t>
            </a:r>
            <a:endParaRPr lang="en-US" dirty="0"/>
          </a:p>
        </p:txBody>
      </p:sp>
      <p:sp>
        <p:nvSpPr>
          <p:cNvPr id="3" name="Subtitle 2"/>
          <p:cNvSpPr>
            <a:spLocks noGrp="1"/>
          </p:cNvSpPr>
          <p:nvPr>
            <p:ph type="subTitle" idx="1"/>
          </p:nvPr>
        </p:nvSpPr>
        <p:spPr/>
        <p:txBody>
          <a:bodyPr/>
          <a:lstStyle/>
          <a:p>
            <a:r>
              <a:rPr lang="en-US" dirty="0" smtClean="0"/>
              <a:t>Noel Andersen</a:t>
            </a:r>
          </a:p>
          <a:p>
            <a:r>
              <a:rPr lang="en-US" i="1" dirty="0" smtClean="0"/>
              <a:t>Church World Service</a:t>
            </a:r>
            <a:endParaRPr lang="en-US" i="1" dirty="0"/>
          </a:p>
        </p:txBody>
      </p:sp>
    </p:spTree>
    <p:extLst>
      <p:ext uri="{BB962C8B-B14F-4D97-AF65-F5344CB8AC3E}">
        <p14:creationId xmlns:p14="http://schemas.microsoft.com/office/powerpoint/2010/main" val="3632943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Sanctuary Movement</a:t>
            </a:r>
          </a:p>
        </p:txBody>
      </p:sp>
      <p:pic>
        <p:nvPicPr>
          <p:cNvPr id="5" name="Content Placeholder 4"/>
          <p:cNvPicPr>
            <a:picLocks noGrp="1" noChangeAspect="1"/>
          </p:cNvPicPr>
          <p:nvPr/>
        </p:nvPicPr>
        <p:blipFill>
          <a:blip r:embed="rId2" cstate="print"/>
          <a:srcRect l="-10610" r="-10610"/>
          <a:stretch>
            <a:fillRect/>
          </a:stretch>
        </p:blipFill>
        <p:spPr>
          <a:xfrm>
            <a:off x="273269" y="1542393"/>
            <a:ext cx="8229600" cy="4525963"/>
          </a:xfrm>
          <a:prstGeom prst="rect">
            <a:avLst/>
          </a:prstGeom>
        </p:spPr>
      </p:pic>
    </p:spTree>
    <p:extLst>
      <p:ext uri="{BB962C8B-B14F-4D97-AF65-F5344CB8AC3E}">
        <p14:creationId xmlns:p14="http://schemas.microsoft.com/office/powerpoint/2010/main" val="2793260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Sanctuary Movement</a:t>
            </a:r>
            <a:endParaRPr lang="en-US" dirty="0"/>
          </a:p>
        </p:txBody>
      </p:sp>
      <p:sp>
        <p:nvSpPr>
          <p:cNvPr id="3" name="Content Placeholder 2"/>
          <p:cNvSpPr>
            <a:spLocks noGrp="1"/>
          </p:cNvSpPr>
          <p:nvPr>
            <p:ph idx="1"/>
          </p:nvPr>
        </p:nvSpPr>
        <p:spPr/>
        <p:txBody>
          <a:bodyPr>
            <a:normAutofit fontScale="70000" lnSpcReduction="20000"/>
          </a:bodyPr>
          <a:lstStyle/>
          <a:p>
            <a:pPr>
              <a:spcBef>
                <a:spcPts val="0"/>
              </a:spcBef>
            </a:pPr>
            <a:r>
              <a:rPr lang="en-US" dirty="0"/>
              <a:t>A way to resist the increased attack on immigrants and refugees by opening the doors of places of worship as safe places for refuge</a:t>
            </a:r>
          </a:p>
          <a:p>
            <a:pPr marL="0" indent="0">
              <a:spcBef>
                <a:spcPts val="0"/>
              </a:spcBef>
              <a:buNone/>
            </a:pPr>
            <a:endParaRPr lang="en-US" dirty="0"/>
          </a:p>
          <a:p>
            <a:pPr>
              <a:spcBef>
                <a:spcPts val="0"/>
              </a:spcBef>
            </a:pPr>
            <a:r>
              <a:rPr lang="en-US" dirty="0"/>
              <a:t>From 400 congregations to 800 congregations engaged in the Sanctuary Movement and from 12 coalitions to 18 coalitions</a:t>
            </a:r>
          </a:p>
          <a:p>
            <a:pPr>
              <a:spcBef>
                <a:spcPts val="0"/>
              </a:spcBef>
            </a:pPr>
            <a:endParaRPr lang="en-US" dirty="0"/>
          </a:p>
          <a:p>
            <a:pPr>
              <a:spcBef>
                <a:spcPts val="0"/>
              </a:spcBef>
            </a:pPr>
            <a:r>
              <a:rPr lang="en-US" dirty="0"/>
              <a:t>Sing the Pledge to Resist Discrimination and Deportation through the Sanctuary Movement</a:t>
            </a:r>
          </a:p>
          <a:p>
            <a:pPr marL="0" indent="0">
              <a:spcBef>
                <a:spcPts val="0"/>
              </a:spcBef>
              <a:buNone/>
            </a:pPr>
            <a:r>
              <a:rPr lang="en-US" dirty="0">
                <a:hlinkClick r:id="rId2"/>
              </a:rPr>
              <a:t>https://action.groundswell-mvmt.org/petitions/we-pledge-to-resist-deportation-and-discrimination-through-sanctuary</a:t>
            </a:r>
            <a:endParaRPr lang="en-US" dirty="0"/>
          </a:p>
          <a:p>
            <a:pPr marL="0" indent="0">
              <a:spcBef>
                <a:spcPts val="0"/>
              </a:spcBef>
              <a:buNone/>
            </a:pPr>
            <a:endParaRPr lang="en-US" dirty="0"/>
          </a:p>
          <a:p>
            <a:pPr>
              <a:spcBef>
                <a:spcPts val="0"/>
              </a:spcBef>
            </a:pPr>
            <a:r>
              <a:rPr lang="en-US" dirty="0"/>
              <a:t>Sign Up to organize a regional training </a:t>
            </a:r>
            <a:r>
              <a:rPr lang="mr-IN" dirty="0"/>
              <a:t>–</a:t>
            </a:r>
            <a:r>
              <a:rPr lang="en-US" dirty="0"/>
              <a:t> </a:t>
            </a:r>
            <a:r>
              <a:rPr lang="en-US" dirty="0">
                <a:hlinkClick r:id="rId3"/>
              </a:rPr>
              <a:t>nandersen@cwsglobal.org</a:t>
            </a:r>
            <a:endParaRPr lang="en-US" dirty="0"/>
          </a:p>
          <a:p>
            <a:pPr>
              <a:spcBef>
                <a:spcPts val="0"/>
              </a:spcBef>
            </a:pPr>
            <a:endParaRPr lang="en-US" dirty="0"/>
          </a:p>
          <a:p>
            <a:pPr>
              <a:spcBef>
                <a:spcPts val="0"/>
              </a:spcBef>
            </a:pPr>
            <a:r>
              <a:rPr lang="en-US" dirty="0"/>
              <a:t>Rapid Response to raids as </a:t>
            </a:r>
            <a:r>
              <a:rPr lang="en-US" dirty="0" smtClean="0"/>
              <a:t>needed</a:t>
            </a:r>
            <a:endParaRPr lang="en-US" dirty="0"/>
          </a:p>
        </p:txBody>
      </p:sp>
    </p:spTree>
    <p:extLst>
      <p:ext uri="{BB962C8B-B14F-4D97-AF65-F5344CB8AC3E}">
        <p14:creationId xmlns:p14="http://schemas.microsoft.com/office/powerpoint/2010/main" val="1757205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http://unitedwedream.org/wp-content/uploads/2016/01/Know-Your-Rights-JulyNEW.png"/>
          <p:cNvPicPr>
            <a:picLocks noGrp="1"/>
          </p:cNvPicPr>
          <p:nvPr/>
        </p:nvPicPr>
        <p:blipFill>
          <a:blip r:embed="rId2" cstate="print">
            <a:extLst>
              <a:ext uri="{28A0092B-C50C-407E-A947-70E740481C1C}">
                <a14:useLocalDpi xmlns:a14="http://schemas.microsoft.com/office/drawing/2010/main" val="0"/>
              </a:ext>
            </a:extLst>
          </a:blip>
          <a:srcRect l="-85710" r="-85710"/>
          <a:stretch>
            <a:fillRect/>
          </a:stretch>
        </p:blipFill>
        <p:spPr bwMode="auto">
          <a:xfrm>
            <a:off x="457200" y="342900"/>
            <a:ext cx="8229600" cy="6172200"/>
          </a:xfrm>
          <a:prstGeom prst="rect">
            <a:avLst/>
          </a:prstGeom>
          <a:noFill/>
          <a:ln>
            <a:noFill/>
          </a:ln>
        </p:spPr>
      </p:pic>
    </p:spTree>
    <p:extLst>
      <p:ext uri="{BB962C8B-B14F-4D97-AF65-F5344CB8AC3E}">
        <p14:creationId xmlns:p14="http://schemas.microsoft.com/office/powerpoint/2010/main" val="2677686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457200" y="381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a:t>
            </a:r>
            <a:r>
              <a:rPr lang="en-US" dirty="0" err="1" smtClean="0"/>
              <a:t>WeAreAllAmerica</a:t>
            </a:r>
            <a:endParaRPr lang="en-US" dirty="0"/>
          </a:p>
        </p:txBody>
      </p:sp>
      <p:sp>
        <p:nvSpPr>
          <p:cNvPr id="3" name="Content Placeholder 2"/>
          <p:cNvSpPr>
            <a:spLocks noGrp="1"/>
          </p:cNvSpPr>
          <p:nvPr/>
        </p:nvSpPr>
        <p:spPr>
          <a:xfrm>
            <a:off x="420414" y="1651465"/>
            <a:ext cx="3352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Feb 3</a:t>
            </a:r>
            <a:r>
              <a:rPr lang="en-US" baseline="30000" dirty="0" smtClean="0"/>
              <a:t>rd</a:t>
            </a:r>
            <a:r>
              <a:rPr lang="en-US" dirty="0" smtClean="0"/>
              <a:t> Solidarity Events with Muslim Communities</a:t>
            </a:r>
          </a:p>
          <a:p>
            <a:r>
              <a:rPr lang="en-US" dirty="0" smtClean="0"/>
              <a:t>Solidarity </a:t>
            </a:r>
            <a:r>
              <a:rPr lang="en-US" dirty="0"/>
              <a:t>rallies in 22 states, and 35 cities</a:t>
            </a:r>
          </a:p>
          <a:p>
            <a:endParaRPr lang="en-US" dirty="0"/>
          </a:p>
        </p:txBody>
      </p:sp>
      <p:pic>
        <p:nvPicPr>
          <p:cNvPr id="4" name="Picture 3"/>
          <p:cNvPicPr>
            <a:picLocks noChangeAspect="1"/>
          </p:cNvPicPr>
          <p:nvPr/>
        </p:nvPicPr>
        <p:blipFill>
          <a:blip r:embed="rId2" cstate="print"/>
          <a:stretch>
            <a:fillRect/>
          </a:stretch>
        </p:blipFill>
        <p:spPr>
          <a:xfrm>
            <a:off x="3962400" y="1657350"/>
            <a:ext cx="4724400" cy="3543300"/>
          </a:xfrm>
          <a:prstGeom prst="rect">
            <a:avLst/>
          </a:prstGeom>
        </p:spPr>
      </p:pic>
    </p:spTree>
    <p:extLst>
      <p:ext uri="{BB962C8B-B14F-4D97-AF65-F5344CB8AC3E}">
        <p14:creationId xmlns:p14="http://schemas.microsoft.com/office/powerpoint/2010/main" val="775266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WeAreAllAmerica</a:t>
            </a:r>
            <a:r>
              <a:rPr lang="en-US" dirty="0"/>
              <a:t> February22nd</a:t>
            </a:r>
          </a:p>
        </p:txBody>
      </p:sp>
      <p:sp>
        <p:nvSpPr>
          <p:cNvPr id="3" name="Content Placeholder 2"/>
          <p:cNvSpPr>
            <a:spLocks noGrp="1"/>
          </p:cNvSpPr>
          <p:nvPr>
            <p:ph idx="1"/>
          </p:nvPr>
        </p:nvSpPr>
        <p:spPr/>
        <p:txBody>
          <a:bodyPr/>
          <a:lstStyle/>
          <a:p>
            <a:r>
              <a:rPr lang="en-US" dirty="0"/>
              <a:t>Faith leaders, immigrants’ rights groups, refugee agencies, civic leaders will be rallying for a day of action at their congressional district office on February 22</a:t>
            </a:r>
            <a:r>
              <a:rPr lang="en-US" baseline="30000" dirty="0"/>
              <a:t>nd</a:t>
            </a:r>
            <a:r>
              <a:rPr lang="en-US" dirty="0"/>
              <a:t> Day of Action </a:t>
            </a:r>
          </a:p>
          <a:p>
            <a:endParaRPr lang="en-US" dirty="0"/>
          </a:p>
          <a:p>
            <a:r>
              <a:rPr lang="en-US" dirty="0"/>
              <a:t>IIC Neighbor to neighbor, RCUSA and </a:t>
            </a:r>
            <a:r>
              <a:rPr lang="en-US" dirty="0" err="1"/>
              <a:t>WeAreAllAmerica</a:t>
            </a:r>
            <a:r>
              <a:rPr lang="en-US" dirty="0"/>
              <a:t> visits to district office compliment one </a:t>
            </a:r>
            <a:r>
              <a:rPr lang="en-US" dirty="0" smtClean="0"/>
              <a:t>another</a:t>
            </a:r>
            <a:endParaRPr lang="en-US" dirty="0"/>
          </a:p>
        </p:txBody>
      </p:sp>
    </p:spTree>
    <p:extLst>
      <p:ext uri="{BB962C8B-B14F-4D97-AF65-F5344CB8AC3E}">
        <p14:creationId xmlns:p14="http://schemas.microsoft.com/office/powerpoint/2010/main" val="2829236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Valentine’s Day Actions</a:t>
            </a:r>
            <a:endParaRPr lang="en-US" dirty="0"/>
          </a:p>
        </p:txBody>
      </p:sp>
      <p:sp>
        <p:nvSpPr>
          <p:cNvPr id="3" name="Content Placeholder 2"/>
          <p:cNvSpPr>
            <a:spLocks noGrp="1"/>
          </p:cNvSpPr>
          <p:nvPr>
            <p:ph idx="1"/>
          </p:nvPr>
        </p:nvSpPr>
        <p:spPr>
          <a:xfrm>
            <a:off x="152400" y="1143001"/>
            <a:ext cx="8534400" cy="4953000"/>
          </a:xfrm>
        </p:spPr>
        <p:txBody>
          <a:bodyPr>
            <a:normAutofit fontScale="62500" lnSpcReduction="20000"/>
          </a:bodyPr>
          <a:lstStyle/>
          <a:p>
            <a:pPr marL="0" indent="0">
              <a:buNone/>
            </a:pPr>
            <a:r>
              <a:rPr lang="en-US" sz="3800" b="1" dirty="0"/>
              <a:t>WHAT TO </a:t>
            </a:r>
            <a:r>
              <a:rPr lang="en-US" sz="3800" b="1"/>
              <a:t>DO </a:t>
            </a:r>
            <a:r>
              <a:rPr lang="en-US" sz="3800" b="1" smtClean="0"/>
              <a:t>FOR </a:t>
            </a:r>
            <a:r>
              <a:rPr lang="en-US" sz="3800" b="1" dirty="0"/>
              <a:t>V-DAY</a:t>
            </a:r>
            <a:r>
              <a:rPr lang="en-US" sz="3800" b="1" dirty="0" smtClean="0"/>
              <a:t>:  </a:t>
            </a:r>
          </a:p>
          <a:p>
            <a:pPr marL="0" indent="0">
              <a:buNone/>
            </a:pPr>
            <a:endParaRPr lang="en-US" sz="1700" b="1" dirty="0"/>
          </a:p>
          <a:p>
            <a:pPr marL="0" indent="0">
              <a:buNone/>
            </a:pPr>
            <a:endParaRPr lang="en-US" sz="1700" b="1" dirty="0" smtClean="0"/>
          </a:p>
          <a:p>
            <a:pPr marL="0" indent="0">
              <a:buNone/>
            </a:pPr>
            <a:r>
              <a:rPr lang="en-US" sz="2300" b="1" dirty="0" smtClean="0"/>
              <a:t>1)    </a:t>
            </a:r>
            <a:r>
              <a:rPr lang="en-US" sz="2600" b="1" dirty="0" smtClean="0"/>
              <a:t>SEND REFUGEES WELCOME </a:t>
            </a:r>
          </a:p>
          <a:p>
            <a:pPr marL="0" indent="0">
              <a:buNone/>
            </a:pPr>
            <a:r>
              <a:rPr lang="en-US" sz="2600" b="1" dirty="0"/>
              <a:t> </a:t>
            </a:r>
            <a:r>
              <a:rPr lang="en-US" sz="2600" b="1" dirty="0" smtClean="0"/>
              <a:t>       POSTCARDS TO LEGISLATORS</a:t>
            </a:r>
          </a:p>
          <a:p>
            <a:pPr marL="514350" indent="-514350">
              <a:buAutoNum type="arabicParenR"/>
            </a:pPr>
            <a:endParaRPr lang="en-US" sz="1700" b="1" dirty="0" smtClean="0"/>
          </a:p>
          <a:p>
            <a:pPr marL="514350" indent="-514350">
              <a:buAutoNum type="arabicParenR"/>
            </a:pPr>
            <a:endParaRPr lang="en-US" sz="1700" b="1" dirty="0"/>
          </a:p>
          <a:p>
            <a:pPr marL="514350" indent="-514350">
              <a:buAutoNum type="arabicParenR"/>
            </a:pPr>
            <a:endParaRPr lang="en-US" sz="1700" b="1" dirty="0" smtClean="0"/>
          </a:p>
          <a:p>
            <a:pPr marL="514350" indent="-514350">
              <a:buAutoNum type="arabicParenR"/>
            </a:pPr>
            <a:endParaRPr lang="en-US" sz="2300" b="1" dirty="0"/>
          </a:p>
          <a:p>
            <a:pPr marL="0" indent="0">
              <a:buNone/>
            </a:pPr>
            <a:r>
              <a:rPr lang="en-US" sz="2600" b="1" dirty="0" smtClean="0"/>
              <a:t>2)  SEND REFUGEES WELCOME FOLDED CARDS TO YOUR FRIENDS—to encourage  their advocacy! </a:t>
            </a:r>
            <a:endParaRPr lang="en-US" sz="2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2000" dirty="0"/>
          </a:p>
          <a:p>
            <a:pPr marL="0" indent="0">
              <a:buNone/>
            </a:pPr>
            <a:r>
              <a:rPr lang="en-US" sz="2000" b="1" dirty="0" smtClean="0"/>
              <a:t>Go to</a:t>
            </a:r>
            <a:r>
              <a:rPr lang="en-US" sz="2000" b="1" dirty="0"/>
              <a:t>:  http://www.refugeesarewelcome.org/welcoming-resources/</a:t>
            </a:r>
            <a:r>
              <a:rPr lang="en-US" dirty="0"/>
              <a:t/>
            </a:r>
            <a:br>
              <a:rPr lang="en-US" dirty="0"/>
            </a:br>
            <a:endParaRPr lang="en-US" sz="1600"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323"/>
          <a:stretch/>
        </p:blipFill>
        <p:spPr bwMode="auto">
          <a:xfrm>
            <a:off x="2585890" y="3645211"/>
            <a:ext cx="2286000" cy="136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B87EFB57-2563-4D84-B09E-F9B6509DC163" descr="B87EFB57-2563-4D84-B09E-F9B6509DC16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38" t="18661"/>
          <a:stretch/>
        </p:blipFill>
        <p:spPr bwMode="auto">
          <a:xfrm>
            <a:off x="6558833" y="1371600"/>
            <a:ext cx="2375724" cy="147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696563" y="3734872"/>
            <a:ext cx="2445257" cy="183489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1313291"/>
            <a:ext cx="2428580" cy="145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9544" y="3645211"/>
            <a:ext cx="1896725" cy="129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720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Valentine’s Day Actions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
            </a:r>
            <a:br>
              <a:rPr lang="en-US" dirty="0"/>
            </a:br>
            <a:r>
              <a:rPr lang="en-US" b="1" dirty="0"/>
              <a:t>CALL CONGRESS WITH LOVE</a:t>
            </a:r>
            <a:endParaRPr lang="en-US" dirty="0"/>
          </a:p>
          <a:p>
            <a:pPr marL="0" indent="0">
              <a:buNone/>
            </a:pPr>
            <a:r>
              <a:rPr lang="en-US" dirty="0"/>
              <a:t>Call Congress (202-224-3121) to ask your representative to resist the executive orders of this administration.</a:t>
            </a:r>
          </a:p>
          <a:p>
            <a:pPr marL="0" indent="0">
              <a:buNone/>
            </a:pPr>
            <a:endParaRPr lang="en-US" dirty="0" smtClean="0"/>
          </a:p>
          <a:p>
            <a:pPr marL="0" indent="0">
              <a:buNone/>
            </a:pPr>
            <a:r>
              <a:rPr lang="en-US" dirty="0" smtClean="0"/>
              <a:t>Action </a:t>
            </a:r>
            <a:r>
              <a:rPr lang="en-US" dirty="0"/>
              <a:t>Alerts</a:t>
            </a:r>
          </a:p>
          <a:p>
            <a:pPr marL="0" indent="0">
              <a:buNone/>
            </a:pPr>
            <a:r>
              <a:rPr lang="en-US" dirty="0">
                <a:hlinkClick r:id="rId2"/>
              </a:rPr>
              <a:t>http://www.interfaithimmigration.org/recent-legislation</a:t>
            </a:r>
            <a:r>
              <a:rPr lang="en-US" dirty="0" smtClean="0">
                <a:hlinkClick r:id="rId2"/>
              </a:rPr>
              <a:t>/</a:t>
            </a:r>
            <a:endParaRPr lang="en-US" dirty="0" smtClean="0"/>
          </a:p>
          <a:p>
            <a:pPr marL="0" indent="0">
              <a:buNone/>
            </a:pPr>
            <a:endParaRPr lang="en-US" dirty="0"/>
          </a:p>
          <a:p>
            <a:pPr marL="0" indent="0">
              <a:buNone/>
            </a:pPr>
            <a:r>
              <a:rPr lang="en-US" dirty="0"/>
              <a:t>State by State Action Alerts</a:t>
            </a:r>
          </a:p>
          <a:p>
            <a:pPr marL="0" indent="0">
              <a:buNone/>
            </a:pPr>
            <a:r>
              <a:rPr lang="en-US" dirty="0">
                <a:hlinkClick r:id="rId3"/>
              </a:rPr>
              <a:t>http://www.interfaithimmigration.org/state-action-alerts/</a:t>
            </a:r>
            <a:endParaRPr lang="en-US" dirty="0"/>
          </a:p>
          <a:p>
            <a:pPr marL="0" indent="0">
              <a:buNone/>
            </a:pPr>
            <a:endParaRPr lang="en-US" dirty="0"/>
          </a:p>
          <a:p>
            <a:pPr marL="0" indent="0">
              <a:buNone/>
            </a:pPr>
            <a:r>
              <a:rPr lang="en-US" b="1" dirty="0" smtClean="0"/>
              <a:t>WRITE </a:t>
            </a:r>
            <a:r>
              <a:rPr lang="en-US" b="1" dirty="0"/>
              <a:t>A REVOLUTIONARY LOVE NOTE OR VALENTINES DAY CARD</a:t>
            </a:r>
            <a:endParaRPr lang="en-US" dirty="0"/>
          </a:p>
          <a:p>
            <a:pPr marL="0" indent="0">
              <a:buNone/>
            </a:pPr>
            <a:r>
              <a:rPr lang="en-US" dirty="0"/>
              <a:t>Write a love letter or make a Valentine and post a picture of it using the hashtag #</a:t>
            </a:r>
            <a:r>
              <a:rPr lang="en-US" dirty="0" err="1"/>
              <a:t>RevolutionaryLove</a:t>
            </a:r>
            <a:endParaRPr lang="en-US" dirty="0"/>
          </a:p>
          <a:p>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3622" y="609600"/>
            <a:ext cx="17368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064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Refugee Welcome Dinners V-Day</a:t>
            </a:r>
          </a:p>
        </p:txBody>
      </p:sp>
      <p:sp>
        <p:nvSpPr>
          <p:cNvPr id="3" name="Content Placeholder 2"/>
          <p:cNvSpPr>
            <a:spLocks noGrp="1"/>
          </p:cNvSpPr>
          <p:nvPr>
            <p:ph idx="1"/>
          </p:nvPr>
        </p:nvSpPr>
        <p:spPr/>
        <p:txBody>
          <a:bodyPr>
            <a:normAutofit fontScale="85000" lnSpcReduction="10000"/>
          </a:bodyPr>
          <a:lstStyle/>
          <a:p>
            <a:r>
              <a:rPr lang="en-US" b="1" dirty="0"/>
              <a:t>Refugees Welcome: Valentine’s Day Edition with UNICEF and Purpose</a:t>
            </a:r>
            <a:endParaRPr lang="en-US" dirty="0"/>
          </a:p>
          <a:p>
            <a:r>
              <a:rPr lang="en-US" b="1" i="1" dirty="0"/>
              <a:t>This Valentine’</a:t>
            </a:r>
            <a:r>
              <a:rPr lang="en-US" dirty="0"/>
              <a:t> </a:t>
            </a:r>
            <a:r>
              <a:rPr lang="en-US" b="1" i="1" dirty="0"/>
              <a:t>s Day</a:t>
            </a:r>
            <a:r>
              <a:rPr lang="en-US" i="1" dirty="0"/>
              <a:t>, let’s move beyond romantic love to share the love of community. Across the country, people will be breaking bread and breaking barriers by hosting dinners between refugees and non-refugees to establish cross-cultural understanding, and friendship. </a:t>
            </a:r>
            <a:endParaRPr lang="en-US" dirty="0"/>
          </a:p>
          <a:p>
            <a:r>
              <a:rPr lang="en-US" dirty="0"/>
              <a:t>Hosts and attendees will use food to spark cultural dialogue and share memories -- but the events themselves can very simple. The objective is to share, learn, build </a:t>
            </a:r>
            <a:r>
              <a:rPr lang="en-US" dirty="0" smtClean="0"/>
              <a:t>community.</a:t>
            </a:r>
            <a:endParaRPr lang="en-US" dirty="0"/>
          </a:p>
        </p:txBody>
      </p:sp>
    </p:spTree>
    <p:extLst>
      <p:ext uri="{BB962C8B-B14F-4D97-AF65-F5344CB8AC3E}">
        <p14:creationId xmlns:p14="http://schemas.microsoft.com/office/powerpoint/2010/main" val="1319683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Overview of the Executive Orders</a:t>
            </a:r>
          </a:p>
          <a:p>
            <a:r>
              <a:rPr lang="en-US" dirty="0" smtClean="0"/>
              <a:t>What role does Congress play?</a:t>
            </a:r>
          </a:p>
          <a:p>
            <a:r>
              <a:rPr lang="en-US" dirty="0" smtClean="0"/>
              <a:t>How to set up and conduct in-district congressional visits</a:t>
            </a:r>
          </a:p>
          <a:p>
            <a:r>
              <a:rPr lang="en-US" dirty="0" smtClean="0"/>
              <a:t>Other opportunities to engage in back home</a:t>
            </a:r>
          </a:p>
          <a:p>
            <a:r>
              <a:rPr lang="en-US" dirty="0" smtClean="0"/>
              <a:t>Break out sessions with your regional group</a:t>
            </a:r>
          </a:p>
          <a:p>
            <a:r>
              <a:rPr lang="en-US" dirty="0" smtClean="0"/>
              <a:t>Report back – Questions and Answers</a:t>
            </a:r>
            <a:endParaRPr lang="en-US" dirty="0"/>
          </a:p>
        </p:txBody>
      </p:sp>
    </p:spTree>
    <p:extLst>
      <p:ext uri="{BB962C8B-B14F-4D97-AF65-F5344CB8AC3E}">
        <p14:creationId xmlns:p14="http://schemas.microsoft.com/office/powerpoint/2010/main" val="2339434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Group Break-out Sessions</a:t>
            </a:r>
            <a:endParaRPr lang="en-US" dirty="0"/>
          </a:p>
        </p:txBody>
      </p:sp>
      <p:sp>
        <p:nvSpPr>
          <p:cNvPr id="3" name="Subtitle 2"/>
          <p:cNvSpPr>
            <a:spLocks noGrp="1"/>
          </p:cNvSpPr>
          <p:nvPr>
            <p:ph type="subTitle" idx="1"/>
          </p:nvPr>
        </p:nvSpPr>
        <p:spPr/>
        <p:txBody>
          <a:bodyPr/>
          <a:lstStyle/>
          <a:p>
            <a:r>
              <a:rPr lang="en-US" dirty="0" smtClean="0"/>
              <a:t>Kristin Kumpf</a:t>
            </a:r>
          </a:p>
          <a:p>
            <a:r>
              <a:rPr lang="en-US" i="1" dirty="0" smtClean="0"/>
              <a:t>United Methodist Church</a:t>
            </a:r>
          </a:p>
          <a:p>
            <a:r>
              <a:rPr lang="en-US" i="1" dirty="0" smtClean="0"/>
              <a:t>General Board of Church and Society</a:t>
            </a:r>
            <a:endParaRPr lang="en-US" i="1" dirty="0"/>
          </a:p>
        </p:txBody>
      </p:sp>
    </p:spTree>
    <p:extLst>
      <p:ext uri="{BB962C8B-B14F-4D97-AF65-F5344CB8AC3E}">
        <p14:creationId xmlns:p14="http://schemas.microsoft.com/office/powerpoint/2010/main" val="1926071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Questions for Group Break-Outs</a:t>
            </a:r>
            <a:endParaRPr lang="en-US" dirty="0"/>
          </a:p>
        </p:txBody>
      </p:sp>
      <p:sp>
        <p:nvSpPr>
          <p:cNvPr id="3" name="Content Placeholder 2"/>
          <p:cNvSpPr>
            <a:spLocks noGrp="1"/>
          </p:cNvSpPr>
          <p:nvPr>
            <p:ph idx="1"/>
          </p:nvPr>
        </p:nvSpPr>
        <p:spPr>
          <a:xfrm>
            <a:off x="381000" y="1295400"/>
            <a:ext cx="8229600" cy="5410200"/>
          </a:xfrm>
        </p:spPr>
        <p:txBody>
          <a:bodyPr>
            <a:normAutofit fontScale="62500" lnSpcReduction="20000"/>
          </a:bodyPr>
          <a:lstStyle/>
          <a:p>
            <a:r>
              <a:rPr lang="en-US" b="1" dirty="0" smtClean="0"/>
              <a:t>Taking Action </a:t>
            </a:r>
            <a:r>
              <a:rPr lang="en-US" dirty="0" smtClean="0"/>
              <a:t>- Discuss what action(s) you are inspired to do together across your state during the next month.  Could you do a V-day Event and an in-district visit/ action on Feb. 22</a:t>
            </a:r>
            <a:r>
              <a:rPr lang="en-US" baseline="30000" dirty="0" smtClean="0"/>
              <a:t>nd</a:t>
            </a:r>
            <a:r>
              <a:rPr lang="en-US" dirty="0" smtClean="0"/>
              <a:t>?  What event(s) could you do to reach key Senators or Representatives? How can you build energy? </a:t>
            </a:r>
          </a:p>
          <a:p>
            <a:pPr lvl="1">
              <a:buFont typeface="Wingdings" pitchFamily="2" charset="2"/>
              <a:buChar char="v"/>
            </a:pPr>
            <a:r>
              <a:rPr lang="en-US" sz="2900" dirty="0" smtClean="0"/>
              <a:t>With a Senate target, think about several events scattered throughout the state to show widespread strength if possible.</a:t>
            </a:r>
          </a:p>
          <a:p>
            <a:r>
              <a:rPr lang="en-US" b="1" dirty="0" smtClean="0"/>
              <a:t>Organizing People </a:t>
            </a:r>
            <a:r>
              <a:rPr lang="en-US" dirty="0" smtClean="0"/>
              <a:t>- Who needs to be recruited to join us? What important constituencies are missing and need to be invited? How can they plug in?</a:t>
            </a:r>
          </a:p>
          <a:p>
            <a:pPr lvl="1">
              <a:buFont typeface="Wingdings" pitchFamily="2" charset="2"/>
              <a:buChar char="v"/>
            </a:pPr>
            <a:r>
              <a:rPr lang="en-US" dirty="0" smtClean="0"/>
              <a:t>Decide who will reach out to which congregations/ organizations/ leaders. </a:t>
            </a:r>
          </a:p>
          <a:p>
            <a:r>
              <a:rPr lang="en-US" b="1" dirty="0" smtClean="0"/>
              <a:t>Creating an Action Plan </a:t>
            </a:r>
            <a:r>
              <a:rPr lang="en-US" dirty="0" smtClean="0"/>
              <a:t>– what are 2 - 3 clear next steps to take action?</a:t>
            </a:r>
          </a:p>
          <a:p>
            <a:pPr lvl="1">
              <a:buFont typeface="Wingdings" pitchFamily="2" charset="2"/>
              <a:buChar char="v"/>
            </a:pPr>
            <a:r>
              <a:rPr lang="en-US" dirty="0" smtClean="0"/>
              <a:t>Try picking 2 potential dates for an action(s) and 2 potential places. Decide on a process and timeline to pick a date/place for actions, and who will then make the invite to the Member of Congress (try to do this ASAP). </a:t>
            </a:r>
          </a:p>
          <a:p>
            <a:r>
              <a:rPr lang="en-US" b="1" dirty="0" smtClean="0"/>
              <a:t>Group Communication and Connection </a:t>
            </a:r>
            <a:r>
              <a:rPr lang="en-US" dirty="0" smtClean="0"/>
              <a:t>-  What will your next steps be after this call? How will you continue to connect and organize yourselves? What are you inviting people to and how will you clearly communicate it?</a:t>
            </a:r>
          </a:p>
          <a:p>
            <a:pPr lvl="1">
              <a:buFont typeface="Wingdings" pitchFamily="2" charset="2"/>
              <a:buChar char="v"/>
            </a:pPr>
            <a:r>
              <a:rPr lang="en-US" dirty="0" smtClean="0"/>
              <a:t>Decide on 1-2 point people for your state, with everyone committing to email them your contact information and action/ recruitment commitments</a:t>
            </a:r>
          </a:p>
          <a:p>
            <a:pPr lvl="1">
              <a:buFont typeface="Wingdings" pitchFamily="2" charset="2"/>
              <a:buChar char="v"/>
            </a:pPr>
            <a:r>
              <a:rPr lang="en-US" dirty="0" smtClean="0"/>
              <a:t>Decide on a date for a follow up call and clarify who will be working on what </a:t>
            </a:r>
          </a:p>
          <a:p>
            <a:pPr lvl="1">
              <a:buFont typeface="Wingdings" pitchFamily="2" charset="2"/>
              <a:buChar char="v"/>
            </a:pPr>
            <a:r>
              <a:rPr lang="en-US" dirty="0" smtClean="0"/>
              <a:t>Decide on your report back and call back in to the main call at 5:30pm! </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83"/>
            <a:ext cx="8229600" cy="1143000"/>
          </a:xfrm>
        </p:spPr>
        <p:txBody>
          <a:bodyPr/>
          <a:lstStyle/>
          <a:p>
            <a:r>
              <a:rPr lang="en-US" dirty="0" smtClean="0"/>
              <a:t>Call-in to Your State Phone Number</a:t>
            </a:r>
            <a:endParaRPr lang="en-US" dirty="0"/>
          </a:p>
        </p:txBody>
      </p:sp>
      <p:sp>
        <p:nvSpPr>
          <p:cNvPr id="4" name="Content Placeholder 3"/>
          <p:cNvSpPr>
            <a:spLocks noGrp="1"/>
          </p:cNvSpPr>
          <p:nvPr>
            <p:ph sz="half" idx="2"/>
          </p:nvPr>
        </p:nvSpPr>
        <p:spPr>
          <a:xfrm>
            <a:off x="228600" y="1143000"/>
            <a:ext cx="4268788" cy="5486400"/>
          </a:xfrm>
        </p:spPr>
        <p:txBody>
          <a:bodyPr>
            <a:normAutofit fontScale="77500" lnSpcReduction="20000"/>
          </a:bodyPr>
          <a:lstStyle/>
          <a:p>
            <a:r>
              <a:rPr lang="en-US" dirty="0"/>
              <a:t>Alabama (515) 604-9341, 611405</a:t>
            </a:r>
          </a:p>
          <a:p>
            <a:r>
              <a:rPr lang="en-US" dirty="0"/>
              <a:t>California (712) 770-4123, 362698</a:t>
            </a:r>
          </a:p>
          <a:p>
            <a:r>
              <a:rPr lang="en-US" dirty="0"/>
              <a:t>Colorado (641) 715-0729, 459186</a:t>
            </a:r>
          </a:p>
          <a:p>
            <a:r>
              <a:rPr lang="en-US" dirty="0"/>
              <a:t>Connecticut (515) 739-1264, 644788</a:t>
            </a:r>
          </a:p>
          <a:p>
            <a:r>
              <a:rPr lang="en-US" dirty="0"/>
              <a:t>Florida (515) 739-1281, 342742</a:t>
            </a:r>
          </a:p>
          <a:p>
            <a:r>
              <a:rPr lang="en-US" dirty="0"/>
              <a:t>Georgia (319) 527-9114, 834157</a:t>
            </a:r>
          </a:p>
          <a:p>
            <a:r>
              <a:rPr lang="en-US" dirty="0"/>
              <a:t>Illinois (515) 604-9362, 300356</a:t>
            </a:r>
          </a:p>
          <a:p>
            <a:r>
              <a:rPr lang="en-US" dirty="0"/>
              <a:t>Indiana (712) 770-4058, 191080</a:t>
            </a:r>
          </a:p>
          <a:p>
            <a:r>
              <a:rPr lang="en-US" dirty="0"/>
              <a:t>Iowa (515) 739-1207, 100981</a:t>
            </a:r>
          </a:p>
          <a:p>
            <a:r>
              <a:rPr lang="en-US" dirty="0"/>
              <a:t>Kansas (319) 527-9157, 417078</a:t>
            </a:r>
          </a:p>
          <a:p>
            <a:r>
              <a:rPr lang="en-US" dirty="0"/>
              <a:t>Kentucky (515) 739-1265, 405838</a:t>
            </a:r>
          </a:p>
          <a:p>
            <a:r>
              <a:rPr lang="en-US" dirty="0"/>
              <a:t>Maine (712) 770-4079, </a:t>
            </a:r>
            <a:r>
              <a:rPr lang="en-US" dirty="0" smtClean="0"/>
              <a:t>824506</a:t>
            </a:r>
          </a:p>
          <a:p>
            <a:r>
              <a:rPr lang="en-US" dirty="0" smtClean="0"/>
              <a:t>Maryland (515) 739-1250, 484116</a:t>
            </a:r>
          </a:p>
          <a:p>
            <a:r>
              <a:rPr lang="en-US" dirty="0" err="1" smtClean="0"/>
              <a:t>Massachus</a:t>
            </a:r>
            <a:r>
              <a:rPr lang="en-US" dirty="0" smtClean="0"/>
              <a:t>. (515) 604-9359, 725589</a:t>
            </a:r>
          </a:p>
          <a:p>
            <a:r>
              <a:rPr lang="en-US" dirty="0" smtClean="0"/>
              <a:t>Michigan (641) 715-0694, 868230</a:t>
            </a:r>
          </a:p>
          <a:p>
            <a:r>
              <a:rPr lang="en-US" dirty="0" smtClean="0"/>
              <a:t>Minnesota (515) 739-1219, 766897</a:t>
            </a:r>
            <a:endParaRPr lang="en-US" dirty="0"/>
          </a:p>
          <a:p>
            <a:r>
              <a:rPr lang="en-US" dirty="0" smtClean="0"/>
              <a:t>Missouri (641) 715-0723, 741345</a:t>
            </a:r>
          </a:p>
          <a:p>
            <a:r>
              <a:rPr lang="en-US" dirty="0" smtClean="0"/>
              <a:t>Montana (319) 527-9195, 672151</a:t>
            </a:r>
          </a:p>
        </p:txBody>
      </p:sp>
      <p:sp>
        <p:nvSpPr>
          <p:cNvPr id="6" name="Content Placeholder 5"/>
          <p:cNvSpPr>
            <a:spLocks noGrp="1"/>
          </p:cNvSpPr>
          <p:nvPr>
            <p:ph sz="quarter" idx="4"/>
          </p:nvPr>
        </p:nvSpPr>
        <p:spPr>
          <a:xfrm>
            <a:off x="4495800" y="1143000"/>
            <a:ext cx="4419600" cy="5562600"/>
          </a:xfrm>
        </p:spPr>
        <p:txBody>
          <a:bodyPr>
            <a:normAutofit fontScale="77500" lnSpcReduction="20000"/>
          </a:bodyPr>
          <a:lstStyle/>
          <a:p>
            <a:r>
              <a:rPr lang="en-US" dirty="0" smtClean="0"/>
              <a:t>Nebraska (319) 527-9117, 860363</a:t>
            </a:r>
          </a:p>
          <a:p>
            <a:r>
              <a:rPr lang="en-US" dirty="0" smtClean="0"/>
              <a:t>New Jersey (712) 770-4078, 404937</a:t>
            </a:r>
          </a:p>
          <a:p>
            <a:r>
              <a:rPr lang="en-US" dirty="0" smtClean="0"/>
              <a:t>New Mexico (712) 770-4078, 460333</a:t>
            </a:r>
          </a:p>
          <a:p>
            <a:r>
              <a:rPr lang="en-US" dirty="0" smtClean="0"/>
              <a:t>New York (641) 715-0608, 624493</a:t>
            </a:r>
          </a:p>
          <a:p>
            <a:r>
              <a:rPr lang="en-US" dirty="0" smtClean="0"/>
              <a:t>North Carolina (641) 715-0671, 312246</a:t>
            </a:r>
          </a:p>
          <a:p>
            <a:r>
              <a:rPr lang="en-US" dirty="0" smtClean="0"/>
              <a:t>North Dakota (641) 715-0733, 526727</a:t>
            </a:r>
          </a:p>
          <a:p>
            <a:r>
              <a:rPr lang="en-US" dirty="0" smtClean="0"/>
              <a:t>Ohio (515) 739-1265, 405053</a:t>
            </a:r>
          </a:p>
          <a:p>
            <a:r>
              <a:rPr lang="en-US" dirty="0" smtClean="0"/>
              <a:t>Oklahoma (515) 739-1296, 312775</a:t>
            </a:r>
          </a:p>
          <a:p>
            <a:r>
              <a:rPr lang="en-US" dirty="0" smtClean="0"/>
              <a:t>Oregon (712) 770-4106, 762305</a:t>
            </a:r>
          </a:p>
          <a:p>
            <a:r>
              <a:rPr lang="en-US" dirty="0" smtClean="0"/>
              <a:t>Pennsylvania (515) 739-1238, 884556</a:t>
            </a:r>
          </a:p>
          <a:p>
            <a:r>
              <a:rPr lang="en-US" dirty="0" smtClean="0"/>
              <a:t>South Carolina (712) 770-4145, 924387</a:t>
            </a:r>
          </a:p>
          <a:p>
            <a:r>
              <a:rPr lang="en-US" dirty="0" smtClean="0"/>
              <a:t>South Dakota (515) 604-9324, 363186</a:t>
            </a:r>
          </a:p>
          <a:p>
            <a:r>
              <a:rPr lang="en-US" dirty="0" smtClean="0"/>
              <a:t>Texas (712) 770-4128, 843760</a:t>
            </a:r>
          </a:p>
          <a:p>
            <a:r>
              <a:rPr lang="en-US" dirty="0" smtClean="0"/>
              <a:t>Vermont (712) 770-4082, 891902</a:t>
            </a:r>
          </a:p>
          <a:p>
            <a:r>
              <a:rPr lang="en-US" dirty="0" smtClean="0"/>
              <a:t>Virginia (515) 604-9387, 142421</a:t>
            </a:r>
          </a:p>
          <a:p>
            <a:r>
              <a:rPr lang="en-US" dirty="0" smtClean="0"/>
              <a:t>Washington (319) 527-9134, 972778</a:t>
            </a:r>
          </a:p>
          <a:p>
            <a:r>
              <a:rPr lang="en-US" dirty="0" smtClean="0"/>
              <a:t>Wisconsin (515) 604-9320, 991941</a:t>
            </a:r>
          </a:p>
          <a:p>
            <a:r>
              <a:rPr lang="en-US" dirty="0" smtClean="0"/>
              <a:t>Wyoming (641) 715-0701, 546078</a:t>
            </a:r>
          </a:p>
        </p:txBody>
      </p:sp>
    </p:spTree>
    <p:extLst>
      <p:ext uri="{BB962C8B-B14F-4D97-AF65-F5344CB8AC3E}">
        <p14:creationId xmlns:p14="http://schemas.microsoft.com/office/powerpoint/2010/main" val="2660112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 5:30 p.m., dial and plug back in to the call with all Webinar participants!</a:t>
            </a:r>
            <a:endParaRPr lang="en-US" dirty="0"/>
          </a:p>
        </p:txBody>
      </p:sp>
      <p:sp>
        <p:nvSpPr>
          <p:cNvPr id="5" name="Text Placeholder 4"/>
          <p:cNvSpPr>
            <a:spLocks noGrp="1"/>
          </p:cNvSpPr>
          <p:nvPr>
            <p:ph type="body" sz="quarter" idx="3"/>
          </p:nvPr>
        </p:nvSpPr>
        <p:spPr>
          <a:xfrm>
            <a:off x="609601" y="1535112"/>
            <a:ext cx="8077200" cy="3036887"/>
          </a:xfrm>
        </p:spPr>
        <p:txBody>
          <a:bodyPr>
            <a:normAutofit/>
          </a:bodyPr>
          <a:lstStyle/>
          <a:p>
            <a:r>
              <a:rPr lang="en-US" dirty="0"/>
              <a:t/>
            </a:r>
            <a:br>
              <a:rPr lang="en-US" dirty="0"/>
            </a:br>
            <a:r>
              <a:rPr lang="en-US" dirty="0"/>
              <a:t>To join the webinar, </a:t>
            </a:r>
            <a:r>
              <a:rPr lang="en-US" dirty="0" smtClean="0"/>
              <a:t>go to: </a:t>
            </a:r>
            <a:r>
              <a:rPr lang="en-US" u="sng" dirty="0" smtClean="0">
                <a:hlinkClick r:id="rId2"/>
              </a:rPr>
              <a:t>http</a:t>
            </a:r>
            <a:r>
              <a:rPr lang="en-US" u="sng" dirty="0">
                <a:hlinkClick r:id="rId2"/>
              </a:rPr>
              <a:t>://join.me/faith4immigration </a:t>
            </a:r>
            <a:r>
              <a:rPr lang="en-US" dirty="0"/>
              <a:t>and follow the directions for audio and visual. </a:t>
            </a:r>
            <a:endParaRPr lang="en-US" dirty="0" smtClean="0"/>
          </a:p>
          <a:p>
            <a:endParaRPr lang="en-US" dirty="0"/>
          </a:p>
          <a:p>
            <a:r>
              <a:rPr lang="en-US" dirty="0" smtClean="0"/>
              <a:t>For </a:t>
            </a:r>
            <a:r>
              <a:rPr lang="en-US" dirty="0"/>
              <a:t>audio only </a:t>
            </a:r>
            <a:r>
              <a:rPr lang="en-US" dirty="0" smtClean="0"/>
              <a:t>call (and for best audio reception</a:t>
            </a:r>
            <a:r>
              <a:rPr lang="en-US" smtClean="0"/>
              <a:t>), also </a:t>
            </a:r>
            <a:r>
              <a:rPr lang="en-US" dirty="0"/>
              <a:t>dial </a:t>
            </a:r>
            <a:r>
              <a:rPr lang="en-US" u="sng" dirty="0">
                <a:hlinkClick r:id="rId3"/>
              </a:rPr>
              <a:t>+1.202.602.1295</a:t>
            </a:r>
            <a:r>
              <a:rPr lang="en-US" dirty="0"/>
              <a:t>, Access Code: 354-977-836#. </a:t>
            </a:r>
          </a:p>
        </p:txBody>
      </p:sp>
    </p:spTree>
    <p:extLst>
      <p:ext uri="{BB962C8B-B14F-4D97-AF65-F5344CB8AC3E}">
        <p14:creationId xmlns:p14="http://schemas.microsoft.com/office/powerpoint/2010/main" val="1237059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 of the Executive Orders</a:t>
            </a:r>
            <a:endParaRPr lang="en-US" dirty="0"/>
          </a:p>
        </p:txBody>
      </p:sp>
      <p:sp>
        <p:nvSpPr>
          <p:cNvPr id="3" name="Subtitle 2"/>
          <p:cNvSpPr>
            <a:spLocks noGrp="1"/>
          </p:cNvSpPr>
          <p:nvPr>
            <p:ph type="subTitle" idx="1"/>
          </p:nvPr>
        </p:nvSpPr>
        <p:spPr/>
        <p:txBody>
          <a:bodyPr/>
          <a:lstStyle/>
          <a:p>
            <a:r>
              <a:rPr lang="en-US" dirty="0" smtClean="0"/>
              <a:t>Jen Smyers</a:t>
            </a:r>
          </a:p>
          <a:p>
            <a:r>
              <a:rPr lang="en-US" i="1" dirty="0" smtClean="0"/>
              <a:t>Church World Service</a:t>
            </a:r>
            <a:endParaRPr lang="en-US" i="1" dirty="0"/>
          </a:p>
        </p:txBody>
      </p:sp>
    </p:spTree>
    <p:extLst>
      <p:ext uri="{BB962C8B-B14F-4D97-AF65-F5344CB8AC3E}">
        <p14:creationId xmlns:p14="http://schemas.microsoft.com/office/powerpoint/2010/main" val="2729093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Orders</a:t>
            </a:r>
            <a:endParaRPr lang="en-US" dirty="0"/>
          </a:p>
        </p:txBody>
      </p:sp>
      <p:sp>
        <p:nvSpPr>
          <p:cNvPr id="3" name="Content Placeholder 2"/>
          <p:cNvSpPr>
            <a:spLocks noGrp="1"/>
          </p:cNvSpPr>
          <p:nvPr>
            <p:ph idx="1"/>
          </p:nvPr>
        </p:nvSpPr>
        <p:spPr/>
        <p:txBody>
          <a:bodyPr>
            <a:noAutofit/>
          </a:bodyPr>
          <a:lstStyle/>
          <a:p>
            <a:r>
              <a:rPr lang="en-US" sz="2400" dirty="0" smtClean="0"/>
              <a:t>Border Wall</a:t>
            </a:r>
          </a:p>
          <a:p>
            <a:r>
              <a:rPr lang="en-US" sz="2400" dirty="0" smtClean="0"/>
              <a:t>Interior Enforcement</a:t>
            </a:r>
          </a:p>
          <a:p>
            <a:r>
              <a:rPr lang="en-US" sz="2400" dirty="0" smtClean="0"/>
              <a:t>Refugee and Muslim Ban</a:t>
            </a:r>
          </a:p>
          <a:p>
            <a:endParaRPr lang="en-US" sz="2400" dirty="0" smtClean="0"/>
          </a:p>
          <a:p>
            <a:r>
              <a:rPr lang="en-US" sz="2400" dirty="0" smtClean="0"/>
              <a:t>We urge the administration to immediately rescind all 3 of these Executive Orders</a:t>
            </a:r>
          </a:p>
          <a:p>
            <a:r>
              <a:rPr lang="en-US" sz="2400" dirty="0" smtClean="0"/>
              <a:t>We urge Congress to publicly oppose these Executive Orders and prevent their implementation through legislation and the appropriations process</a:t>
            </a:r>
          </a:p>
          <a:p>
            <a:r>
              <a:rPr lang="en-US" sz="2400" dirty="0" smtClean="0"/>
              <a:t>We urge state and local policy makers to publicly oppose these Executive Orders and affirm welcome for all immigrants and refugees</a:t>
            </a:r>
          </a:p>
        </p:txBody>
      </p:sp>
    </p:spTree>
    <p:extLst>
      <p:ext uri="{BB962C8B-B14F-4D97-AF65-F5344CB8AC3E}">
        <p14:creationId xmlns:p14="http://schemas.microsoft.com/office/powerpoint/2010/main" val="1412466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Border Wall</a:t>
            </a:r>
            <a:endParaRPr lang="en-US" dirty="0"/>
          </a:p>
        </p:txBody>
      </p:sp>
      <p:sp>
        <p:nvSpPr>
          <p:cNvPr id="3" name="Content Placeholder 2"/>
          <p:cNvSpPr>
            <a:spLocks noGrp="1"/>
          </p:cNvSpPr>
          <p:nvPr>
            <p:ph idx="1"/>
          </p:nvPr>
        </p:nvSpPr>
        <p:spPr>
          <a:xfrm>
            <a:off x="457200" y="1143000"/>
            <a:ext cx="8229600" cy="4525963"/>
          </a:xfrm>
        </p:spPr>
        <p:txBody>
          <a:bodyPr>
            <a:noAutofit/>
          </a:bodyPr>
          <a:lstStyle/>
          <a:p>
            <a:r>
              <a:rPr lang="en-US" sz="2200" dirty="0" smtClean="0"/>
              <a:t>Use all available federal and state funding to build the border wall (estimated $31.2 billion to construct, plus maintenance)</a:t>
            </a:r>
          </a:p>
          <a:p>
            <a:r>
              <a:rPr lang="en-US" sz="2200" dirty="0" smtClean="0"/>
              <a:t>Mandates 100% operational control of the border, an impossible standard</a:t>
            </a:r>
          </a:p>
          <a:p>
            <a:r>
              <a:rPr lang="en-US" sz="2200" dirty="0" smtClean="0"/>
              <a:t>Increases detention centers and mandatory detention without bond, including for families</a:t>
            </a:r>
          </a:p>
          <a:p>
            <a:r>
              <a:rPr lang="en-US" sz="2200" dirty="0" smtClean="0"/>
              <a:t>Further militarizes border communities</a:t>
            </a:r>
          </a:p>
          <a:p>
            <a:r>
              <a:rPr lang="en-US" sz="2200" dirty="0" smtClean="0"/>
              <a:t>Reduce access to asylum &amp; parole, including for unaccompanied children</a:t>
            </a:r>
          </a:p>
          <a:p>
            <a:r>
              <a:rPr lang="en-US" sz="2200" dirty="0" smtClean="0"/>
              <a:t>Returns asylum seekers to Mexico</a:t>
            </a:r>
          </a:p>
          <a:p>
            <a:r>
              <a:rPr lang="en-US" sz="2200" dirty="0" smtClean="0"/>
              <a:t>Increases use of expedited removal and “operation streamline,” </a:t>
            </a:r>
            <a:r>
              <a:rPr lang="en-US" sz="2200" dirty="0" err="1" smtClean="0"/>
              <a:t>en</a:t>
            </a:r>
            <a:r>
              <a:rPr lang="en-US" sz="2200" dirty="0" smtClean="0"/>
              <a:t> mass criminal prosecutions for illegal entry / re-entry</a:t>
            </a:r>
          </a:p>
          <a:p>
            <a:r>
              <a:rPr lang="en-US" sz="2200" dirty="0" smtClean="0"/>
              <a:t>Hires 5,000 Customs and Border Protection officials</a:t>
            </a:r>
          </a:p>
          <a:p>
            <a:r>
              <a:rPr lang="en-US" sz="2200" dirty="0" smtClean="0"/>
              <a:t>Mandates reporting of foreign aid to Mexico</a:t>
            </a:r>
            <a:endParaRPr lang="en-US" sz="2200" dirty="0"/>
          </a:p>
        </p:txBody>
      </p:sp>
    </p:spTree>
    <p:extLst>
      <p:ext uri="{BB962C8B-B14F-4D97-AF65-F5344CB8AC3E}">
        <p14:creationId xmlns:p14="http://schemas.microsoft.com/office/powerpoint/2010/main" val="2078468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48"/>
            <a:ext cx="8229600" cy="1143000"/>
          </a:xfrm>
        </p:spPr>
        <p:txBody>
          <a:bodyPr/>
          <a:lstStyle/>
          <a:p>
            <a:r>
              <a:rPr lang="en-US" dirty="0" smtClean="0"/>
              <a:t>Interior Enforcement</a:t>
            </a:r>
            <a:endParaRPr lang="en-US" dirty="0"/>
          </a:p>
        </p:txBody>
      </p:sp>
      <p:sp>
        <p:nvSpPr>
          <p:cNvPr id="3" name="Content Placeholder 2"/>
          <p:cNvSpPr>
            <a:spLocks noGrp="1"/>
          </p:cNvSpPr>
          <p:nvPr>
            <p:ph idx="1"/>
          </p:nvPr>
        </p:nvSpPr>
        <p:spPr>
          <a:xfrm>
            <a:off x="228600" y="1143000"/>
            <a:ext cx="8610600" cy="4525963"/>
          </a:xfrm>
        </p:spPr>
        <p:txBody>
          <a:bodyPr>
            <a:noAutofit/>
          </a:bodyPr>
          <a:lstStyle/>
          <a:p>
            <a:r>
              <a:rPr lang="en-US" sz="2200" dirty="0" smtClean="0"/>
              <a:t>Increases raids</a:t>
            </a:r>
          </a:p>
          <a:p>
            <a:r>
              <a:rPr lang="en-US" sz="2200" dirty="0" smtClean="0"/>
              <a:t>Forces local police to serve as immigration enforcement officers or face reductions in federal grant funding</a:t>
            </a:r>
          </a:p>
          <a:p>
            <a:r>
              <a:rPr lang="en-US" sz="2200" dirty="0" smtClean="0"/>
              <a:t>Reinstates the 287(g) program and the Secure Communities Program</a:t>
            </a:r>
          </a:p>
          <a:p>
            <a:r>
              <a:rPr lang="en-US" sz="2200" dirty="0" smtClean="0"/>
              <a:t>Mandates that all legal means are used to remove all undocumented immigrants</a:t>
            </a:r>
          </a:p>
          <a:p>
            <a:r>
              <a:rPr lang="en-US" sz="2200" dirty="0" smtClean="0"/>
              <a:t>Rescinds all priorities so that essentially all undocumented immigrants are enforcement priorities</a:t>
            </a:r>
          </a:p>
          <a:p>
            <a:r>
              <a:rPr lang="en-US" sz="2200" dirty="0" smtClean="0"/>
              <a:t>Hires 10,000 ICE agents</a:t>
            </a:r>
          </a:p>
          <a:p>
            <a:r>
              <a:rPr lang="en-US" sz="2200" dirty="0" smtClean="0"/>
              <a:t>Increases fines and penalties for undocumented immigrants and employers</a:t>
            </a:r>
          </a:p>
          <a:p>
            <a:r>
              <a:rPr lang="en-US" sz="2200" dirty="0" smtClean="0"/>
              <a:t>Sanctions 23 countries that don’t accept deportations</a:t>
            </a:r>
          </a:p>
          <a:p>
            <a:r>
              <a:rPr lang="en-US" sz="2200" dirty="0" smtClean="0"/>
              <a:t>Excludes people who are not U.S. citizens or Lawful Permanent Residents from the privacy act, meaning that their personal information can be subject to availability </a:t>
            </a:r>
          </a:p>
        </p:txBody>
      </p:sp>
    </p:spTree>
    <p:extLst>
      <p:ext uri="{BB962C8B-B14F-4D97-AF65-F5344CB8AC3E}">
        <p14:creationId xmlns:p14="http://schemas.microsoft.com/office/powerpoint/2010/main" val="406620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Refugee &amp; Muslim Ban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Reduces FY17 refugee admissions from 110,000 to 50,000 </a:t>
            </a:r>
          </a:p>
          <a:p>
            <a:r>
              <a:rPr lang="en-US" dirty="0" smtClean="0"/>
              <a:t>Suspends ALL refugee resettlement for 120 days*</a:t>
            </a:r>
          </a:p>
          <a:p>
            <a:r>
              <a:rPr lang="en-US" dirty="0" smtClean="0"/>
              <a:t>Indefinitely suspends Syrian resettlement*</a:t>
            </a:r>
          </a:p>
          <a:p>
            <a:r>
              <a:rPr lang="en-US" dirty="0" smtClean="0"/>
              <a:t>Suspends all entry of people from Syria, Iraq, Iran, Yemen, Libya, Somalia and Sudan for 90 days*</a:t>
            </a:r>
          </a:p>
          <a:p>
            <a:r>
              <a:rPr lang="en-US" dirty="0" smtClean="0"/>
              <a:t>Preferences religious minorities fleeing religious persecution*</a:t>
            </a:r>
          </a:p>
          <a:p>
            <a:r>
              <a:rPr lang="en-US" dirty="0" smtClean="0"/>
              <a:t>Lays the groundwork for more state / local authority over resettlement</a:t>
            </a:r>
          </a:p>
          <a:p>
            <a:endParaRPr lang="en-US" dirty="0" smtClean="0"/>
          </a:p>
          <a:p>
            <a:pPr marL="0" indent="0">
              <a:buNone/>
            </a:pPr>
            <a:r>
              <a:rPr lang="en-US" dirty="0" smtClean="0"/>
              <a:t>* These provisions have been temporarily halted due to court action</a:t>
            </a:r>
          </a:p>
        </p:txBody>
      </p:sp>
    </p:spTree>
    <p:extLst>
      <p:ext uri="{BB962C8B-B14F-4D97-AF65-F5344CB8AC3E}">
        <p14:creationId xmlns:p14="http://schemas.microsoft.com/office/powerpoint/2010/main" val="419993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Information on Refugee &amp; Muslim Ban</a:t>
            </a:r>
            <a:endParaRPr lang="en-US" dirty="0"/>
          </a:p>
        </p:txBody>
      </p:sp>
      <p:sp>
        <p:nvSpPr>
          <p:cNvPr id="3" name="Content Placeholder 2"/>
          <p:cNvSpPr>
            <a:spLocks noGrp="1"/>
          </p:cNvSpPr>
          <p:nvPr>
            <p:ph idx="1"/>
          </p:nvPr>
        </p:nvSpPr>
        <p:spPr>
          <a:xfrm>
            <a:off x="457200" y="1805152"/>
            <a:ext cx="8229600" cy="5029200"/>
          </a:xfrm>
        </p:spPr>
        <p:txBody>
          <a:bodyPr>
            <a:normAutofit fontScale="55000" lnSpcReduction="20000"/>
          </a:bodyPr>
          <a:lstStyle/>
          <a:p>
            <a:r>
              <a:rPr lang="en-US" dirty="0" smtClean="0"/>
              <a:t>Flights were initially cancelled for refugees from the 7 nationalities listed, as well as all refugees with flights after February 3</a:t>
            </a:r>
            <a:r>
              <a:rPr lang="en-US" baseline="30000" dirty="0" smtClean="0"/>
              <a:t>rd</a:t>
            </a:r>
            <a:r>
              <a:rPr lang="en-US" dirty="0" smtClean="0"/>
              <a:t>. Flights are now being rebooked through Feb 17</a:t>
            </a:r>
            <a:r>
              <a:rPr lang="en-US" baseline="30000" dirty="0" smtClean="0"/>
              <a:t>th</a:t>
            </a:r>
            <a:r>
              <a:rPr lang="en-US" dirty="0" smtClean="0"/>
              <a:t> given the court orders.</a:t>
            </a:r>
          </a:p>
          <a:p>
            <a:r>
              <a:rPr lang="en-US" dirty="0" smtClean="0"/>
              <a:t>After much confusion, it has been announced that Lawful Permanent Residents (LPRs), Special Immigrant Visa (SIV) recipients, and individuals with dual-nationalities should not be impacted by the Executive Order</a:t>
            </a:r>
          </a:p>
          <a:p>
            <a:r>
              <a:rPr lang="en-US" dirty="0" smtClean="0"/>
              <a:t>67,689 refugees have already been approved by DHS and thus will be impacted by any suspension or reduction in the program</a:t>
            </a:r>
          </a:p>
          <a:p>
            <a:r>
              <a:rPr lang="en-US" dirty="0" smtClean="0"/>
              <a:t>Most refugees set to come to the United States are reuniting with family members already here</a:t>
            </a:r>
          </a:p>
          <a:p>
            <a:r>
              <a:rPr lang="en-US" dirty="0" smtClean="0"/>
              <a:t>Many individuals were returned to refugee camps after selling their belongings, giving up their shelter, packing their bags and being told their destination city</a:t>
            </a:r>
          </a:p>
          <a:p>
            <a:r>
              <a:rPr lang="en-US" dirty="0" smtClean="0"/>
              <a:t>This is NOT similar to anything that President Obama did. There was never a pause or ban on Iraqi refugees. Additional security screenings were put in place in 2011 which slowed down the arrival of Iraqi refugees, but they continued to arrive every month.</a:t>
            </a:r>
          </a:p>
          <a:p>
            <a:r>
              <a:rPr lang="en-US" dirty="0" smtClean="0"/>
              <a:t>3,500 religious leaders oppose this Executive Order – see </a:t>
            </a:r>
            <a:r>
              <a:rPr lang="en-US" dirty="0" smtClean="0">
                <a:hlinkClick r:id="rId2"/>
              </a:rPr>
              <a:t>www.interfaithimmigration.org/3500religiousleaderletter/</a:t>
            </a:r>
            <a:r>
              <a:rPr lang="en-US" dirty="0" smtClean="0"/>
              <a:t> </a:t>
            </a:r>
          </a:p>
        </p:txBody>
      </p:sp>
    </p:spTree>
    <p:extLst>
      <p:ext uri="{BB962C8B-B14F-4D97-AF65-F5344CB8AC3E}">
        <p14:creationId xmlns:p14="http://schemas.microsoft.com/office/powerpoint/2010/main" val="213975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1894</Words>
  <Application>Microsoft Macintosh PowerPoint</Application>
  <PresentationFormat>On-screen Show (4:3)</PresentationFormat>
  <Paragraphs>262</Paragraphs>
  <Slides>33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Mangal</vt:lpstr>
      <vt:lpstr>Wingdings</vt:lpstr>
      <vt:lpstr>Office Theme</vt:lpstr>
      <vt:lpstr>After the Executive Orders: Taking Action at Home to Support Immigrants and Refugees  To join the webinar, you will go to http://join.me/faith4immigration and follow the directions for audio and visual.  For audio only call, dial +1.202.602.1295, Access Code: 354-977-836#. </vt:lpstr>
      <vt:lpstr>Introductions</vt:lpstr>
      <vt:lpstr>Agenda</vt:lpstr>
      <vt:lpstr>Overview of the Executive Orders</vt:lpstr>
      <vt:lpstr>Executive Orders</vt:lpstr>
      <vt:lpstr>Border Wall</vt:lpstr>
      <vt:lpstr>Interior Enforcement</vt:lpstr>
      <vt:lpstr>Refugee &amp; Muslim Ban</vt:lpstr>
      <vt:lpstr>More Information on Refugee &amp; Muslim Ban</vt:lpstr>
      <vt:lpstr>What YOU Can Do!</vt:lpstr>
      <vt:lpstr>What role does Congress play?</vt:lpstr>
      <vt:lpstr>Congress can:</vt:lpstr>
      <vt:lpstr>Defeating Detrimental Legislation</vt:lpstr>
      <vt:lpstr>Rescinding the Executive Orders</vt:lpstr>
      <vt:lpstr>Why connect with your members of Congress?</vt:lpstr>
      <vt:lpstr>What’s the best way to influence members of Congress?</vt:lpstr>
      <vt:lpstr>PowerPoint Presentation</vt:lpstr>
      <vt:lpstr>Before your visit</vt:lpstr>
      <vt:lpstr>During your visit</vt:lpstr>
      <vt:lpstr>After your visit</vt:lpstr>
      <vt:lpstr>Other Opportunities to Engage</vt:lpstr>
      <vt:lpstr>Sanctuary Movement</vt:lpstr>
      <vt:lpstr>Sanctuary Movement</vt:lpstr>
      <vt:lpstr>PowerPoint Presentation</vt:lpstr>
      <vt:lpstr>PowerPoint Presentation</vt:lpstr>
      <vt:lpstr>#WeAreAllAmerica February22nd</vt:lpstr>
      <vt:lpstr>Valentine’s Day Actions</vt:lpstr>
      <vt:lpstr>Valentine’s Day Actions</vt:lpstr>
      <vt:lpstr>Refugee Welcome Dinners V-Day</vt:lpstr>
      <vt:lpstr>Group Break-out Sessions</vt:lpstr>
      <vt:lpstr>Questions for Group Break-Outs</vt:lpstr>
      <vt:lpstr>Call-in to Your State Phone Number</vt:lpstr>
      <vt:lpstr>At 5:30 p.m., dial and plug back in to the call with all Webinar participants!</vt:lpstr>
    </vt:vector>
  </TitlesOfParts>
  <Company>Microsoft</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 the Executive Orders: Taking Action at Home to Support Immigrants and Refugees</dc:title>
  <dc:creator>Hannah Evans</dc:creator>
  <cp:lastModifiedBy>Meredith Owen</cp:lastModifiedBy>
  <cp:revision>18</cp:revision>
  <dcterms:created xsi:type="dcterms:W3CDTF">2017-02-06T14:34:09Z</dcterms:created>
  <dcterms:modified xsi:type="dcterms:W3CDTF">2017-02-06T20:52:41Z</dcterms:modified>
</cp:coreProperties>
</file>