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90" r:id="rId4"/>
    <p:sldId id="315" r:id="rId5"/>
    <p:sldId id="321" r:id="rId6"/>
    <p:sldId id="320" r:id="rId7"/>
    <p:sldId id="317" r:id="rId8"/>
    <p:sldId id="318" r:id="rId9"/>
    <p:sldId id="319" r:id="rId10"/>
    <p:sldId id="308" r:id="rId11"/>
    <p:sldId id="303" r:id="rId12"/>
    <p:sldId id="298" r:id="rId13"/>
    <p:sldId id="306" r:id="rId14"/>
    <p:sldId id="314" r:id="rId15"/>
    <p:sldId id="313" r:id="rId16"/>
    <p:sldId id="299" r:id="rId17"/>
    <p:sldId id="27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Goodman" initials="C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1AF"/>
    <a:srgbClr val="E9E9E9"/>
    <a:srgbClr val="E6E6E6"/>
    <a:srgbClr val="DFDFDF"/>
    <a:srgbClr val="1489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07" autoAdjust="0"/>
    <p:restoredTop sz="94660"/>
  </p:normalViewPr>
  <p:slideViewPr>
    <p:cSldViewPr snapToGrid="0" snapToObjects="1">
      <p:cViewPr>
        <p:scale>
          <a:sx n="90" d="100"/>
          <a:sy n="90" d="100"/>
        </p:scale>
        <p:origin x="-690" y="-6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6019800" cy="1168400"/>
          </a:xfrm>
          <a:prstGeom prst="rect">
            <a:avLst/>
          </a:prstGeom>
        </p:spPr>
        <p:txBody>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93BF0D-0599-CA44-9C35-1D8E337ADB47}" type="datetimeFigureOut">
              <a:rPr lang="en-US" smtClean="0"/>
              <a:pPr/>
              <a:t>7/3/2013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3BF0D-0599-CA44-9C35-1D8E337ADB47}" type="datetimeFigureOut">
              <a:rPr lang="en-US" smtClean="0"/>
              <a:pPr/>
              <a:t>7/3/2013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3BF0D-0599-CA44-9C35-1D8E337ADB47}" type="datetimeFigureOut">
              <a:rPr lang="en-US" smtClean="0"/>
              <a:pPr/>
              <a:t>7/3/2013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93BF0D-0599-CA44-9C35-1D8E337ADB47}" type="datetimeFigureOut">
              <a:rPr lang="en-US" smtClean="0"/>
              <a:pPr/>
              <a:t>7/3/2013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93BF0D-0599-CA44-9C35-1D8E337ADB47}" type="datetimeFigureOut">
              <a:rPr lang="en-US" smtClean="0"/>
              <a:pPr/>
              <a:t>7/3/2013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93BF0D-0599-CA44-9C35-1D8E337ADB47}" type="datetimeFigureOut">
              <a:rPr lang="en-US" smtClean="0"/>
              <a:pPr/>
              <a:t>7/3/2013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93BF0D-0599-CA44-9C35-1D8E337ADB47}" type="datetimeFigureOut">
              <a:rPr lang="en-US" smtClean="0"/>
              <a:pPr/>
              <a:t>7/3/2013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00200"/>
            <a:ext cx="9144000" cy="13462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93BF0D-0599-CA44-9C35-1D8E337ADB47}" type="datetimeFigureOut">
              <a:rPr lang="en-US" smtClean="0"/>
              <a:pPr/>
              <a:t>7/3/2013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3BF0D-0599-CA44-9C35-1D8E337ADB47}" type="datetimeFigureOut">
              <a:rPr lang="en-US" smtClean="0"/>
              <a:pPr/>
              <a:t>7/3/2013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3BF0D-0599-CA44-9C35-1D8E337ADB47}" type="datetimeFigureOut">
              <a:rPr lang="en-US" smtClean="0"/>
              <a:pPr/>
              <a:t>7/3/2013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93BF0D-0599-CA44-9C35-1D8E337ADB47}" type="datetimeFigureOut">
              <a:rPr lang="en-US" smtClean="0"/>
              <a:pPr/>
              <a:t>7/3/2013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3C390-19D0-2C4D-A6B9-45498DFBC8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0" y="0"/>
            <a:ext cx="9144000" cy="369332"/>
          </a:xfrm>
          <a:prstGeom prst="rect">
            <a:avLst/>
          </a:prstGeom>
          <a:solidFill>
            <a:srgbClr val="E9E9E9"/>
          </a:solidFill>
        </p:spPr>
        <p:txBody>
          <a:bodyPr wrap="square" rtlCol="0">
            <a:spAutoFit/>
          </a:bodyPr>
          <a:lstStyle/>
          <a:p>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3BF0D-0599-CA44-9C35-1D8E337ADB47}" type="datetimeFigureOut">
              <a:rPr lang="en-US" smtClean="0"/>
              <a:pPr/>
              <a:t>7/3/2013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3C390-19D0-2C4D-A6B9-45498DFBC805}" type="slidenum">
              <a:rPr lang="en-US" smtClean="0"/>
              <a:pPr/>
              <a:t>‹#›</a:t>
            </a:fld>
            <a:endParaRPr lang="en-US"/>
          </a:p>
        </p:txBody>
      </p:sp>
      <p:pic>
        <p:nvPicPr>
          <p:cNvPr id="7" name="Picture 6" descr="IICNewLogo.png"/>
          <p:cNvPicPr>
            <a:picLocks noChangeAspect="1"/>
          </p:cNvPicPr>
          <p:nvPr userDrawn="1"/>
        </p:nvPicPr>
        <p:blipFill>
          <a:blip r:embed="rId13"/>
          <a:stretch>
            <a:fillRect/>
          </a:stretch>
        </p:blipFill>
        <p:spPr>
          <a:xfrm>
            <a:off x="6273800" y="0"/>
            <a:ext cx="2819400" cy="1315720"/>
          </a:xfrm>
          <a:prstGeom prst="rect">
            <a:avLst/>
          </a:prstGeom>
        </p:spPr>
      </p:pic>
      <p:cxnSp>
        <p:nvCxnSpPr>
          <p:cNvPr id="9" name="Straight Connector 8"/>
          <p:cNvCxnSpPr/>
          <p:nvPr userDrawn="1"/>
        </p:nvCxnSpPr>
        <p:spPr>
          <a:xfrm>
            <a:off x="0" y="1346201"/>
            <a:ext cx="9144000" cy="1588"/>
          </a:xfrm>
          <a:prstGeom prst="line">
            <a:avLst/>
          </a:prstGeom>
          <a:ln w="38100" cap="flat" cmpd="sng" algn="ctr">
            <a:solidFill>
              <a:srgbClr val="80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Interfaithimmigration.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cbo.gov/publication/44372" TargetMode="External"/><Relationship Id="rId2" Type="http://schemas.openxmlformats.org/officeDocument/2006/relationships/hyperlink" Target="http://www.cbo.gov/sites/default/files/cbofiles/attachments/s744.pdf"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hyperlink" Target="mailto:kconway@episcopalchurch.org" TargetMode="External"/><Relationship Id="rId13" Type="http://schemas.openxmlformats.org/officeDocument/2006/relationships/hyperlink" Target="mailto:administrator@usairish.org" TargetMode="External"/><Relationship Id="rId18" Type="http://schemas.openxmlformats.org/officeDocument/2006/relationships/hyperlink" Target="mailto:nskelly@lirs.org" TargetMode="External"/><Relationship Id="rId26" Type="http://schemas.openxmlformats.org/officeDocument/2006/relationships/hyperlink" Target="mailto:rmurphy@sistersofmercy.org" TargetMode="External"/><Relationship Id="rId3" Type="http://schemas.openxmlformats.org/officeDocument/2006/relationships/hyperlink" Target="mailto:lmalachi@pfaw.org" TargetMode="External"/><Relationship Id="rId21" Type="http://schemas.openxmlformats.org/officeDocument/2006/relationships/hyperlink" Target="mailto:lclobbyist@gsadvocacy.org" TargetMode="External"/><Relationship Id="rId34" Type="http://schemas.openxmlformats.org/officeDocument/2006/relationships/hyperlink" Target="mailto:jgyang@worldrelief.org" TargetMode="External"/><Relationship Id="rId7" Type="http://schemas.openxmlformats.org/officeDocument/2006/relationships/hyperlink" Target="mailto:sstanley@dhm.disciples.org" TargetMode="External"/><Relationship Id="rId12" Type="http://schemas.openxmlformats.org/officeDocument/2006/relationships/hyperlink" Target="mailto:mlivingston@iwj.org" TargetMode="External"/><Relationship Id="rId17" Type="http://schemas.openxmlformats.org/officeDocument/2006/relationships/hyperlink" Target="mailto:ekoidin@thejcpa.org" TargetMode="External"/><Relationship Id="rId25" Type="http://schemas.openxmlformats.org/officeDocument/2006/relationships/hyperlink" Target="mailto:melissa.davis@pcusa.org" TargetMode="External"/><Relationship Id="rId33" Type="http://schemas.openxmlformats.org/officeDocument/2006/relationships/hyperlink" Target="mailto:kappleby@usccb.org" TargetMode="External"/><Relationship Id="rId2" Type="http://schemas.openxmlformats.org/officeDocument/2006/relationships/image" Target="../media/image21.jpeg"/><Relationship Id="rId16" Type="http://schemas.openxmlformats.org/officeDocument/2006/relationships/hyperlink" Target="mailto:msmall@jesuit.org" TargetMode="External"/><Relationship Id="rId20" Type="http://schemas.openxmlformats.org/officeDocument/2006/relationships/hyperlink" Target="mailto:hoda@mpac.org" TargetMode="External"/><Relationship Id="rId29" Type="http://schemas.openxmlformats.org/officeDocument/2006/relationships/hyperlink" Target="mailto:JToth@uua.org" TargetMode="External"/><Relationship Id="rId1" Type="http://schemas.openxmlformats.org/officeDocument/2006/relationships/slideLayout" Target="../slideLayouts/slideLayout7.xml"/><Relationship Id="rId6" Type="http://schemas.openxmlformats.org/officeDocument/2006/relationships/hyperlink" Target="mailto:jsmyers@churchworldservice.org" TargetMode="External"/><Relationship Id="rId11" Type="http://schemas.openxmlformats.org/officeDocument/2006/relationships/hyperlink" Target="mailto:liza.lieberman@hias.org" TargetMode="External"/><Relationship Id="rId24" Type="http://schemas.openxmlformats.org/officeDocument/2006/relationships/hyperlink" Target="mailto:hthompson@piconetwork.org" TargetMode="External"/><Relationship Id="rId32" Type="http://schemas.openxmlformats.org/officeDocument/2006/relationships/hyperlink" Target="mailto:harpreet.singh@unitedsikhs.org" TargetMode="External"/><Relationship Id="rId5" Type="http://schemas.openxmlformats.org/officeDocument/2006/relationships/hyperlink" Target="mailto:awainer@bread.org" TargetMode="External"/><Relationship Id="rId15" Type="http://schemas.openxmlformats.org/officeDocument/2006/relationships/hyperlink" Target="mailto:saber@jesuit.org" TargetMode="External"/><Relationship Id="rId23" Type="http://schemas.openxmlformats.org/officeDocument/2006/relationships/hyperlink" Target="mailto:scott@tassc.org" TargetMode="External"/><Relationship Id="rId28" Type="http://schemas.openxmlformats.org/officeDocument/2006/relationships/hyperlink" Target="mailto:skrinsky@rac.org" TargetMode="External"/><Relationship Id="rId10" Type="http://schemas.openxmlformats.org/officeDocument/2006/relationships/hyperlink" Target="mailto:flower@fcnl.org" TargetMode="External"/><Relationship Id="rId19" Type="http://schemas.openxmlformats.org/officeDocument/2006/relationships/hyperlink" Target="mailto:talexander@mcc.org" TargetMode="External"/><Relationship Id="rId31" Type="http://schemas.openxmlformats.org/officeDocument/2006/relationships/hyperlink" Target="mailto:bmefford@umc-gbcs.org" TargetMode="External"/><Relationship Id="rId4" Type="http://schemas.openxmlformats.org/officeDocument/2006/relationships/hyperlink" Target="mailto:hansonc@ajc.org" TargetMode="External"/><Relationship Id="rId9" Type="http://schemas.openxmlformats.org/officeDocument/2006/relationships/hyperlink" Target="mailto:lucey@franciscanaction.org" TargetMode="External"/><Relationship Id="rId14" Type="http://schemas.openxmlformats.org/officeDocument/2006/relationships/hyperlink" Target="mailto:hosseini@islamicinformationcenter.org" TargetMode="External"/><Relationship Id="rId22" Type="http://schemas.openxmlformats.org/officeDocument/2006/relationships/hyperlink" Target="mailto:melacy@networklobby.org" TargetMode="External"/><Relationship Id="rId27" Type="http://schemas.openxmlformats.org/officeDocument/2006/relationships/hyperlink" Target="mailto:iguillen@sojo.net" TargetMode="External"/><Relationship Id="rId30" Type="http://schemas.openxmlformats.org/officeDocument/2006/relationships/hyperlink" Target="mailto:castellm@ucc.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interfaithimmigration.org/2013/06/27/coalition-members-respond-to-senate-passage-of-the-immigration-reform-bill" TargetMode="External"/><Relationship Id="rId2" Type="http://schemas.openxmlformats.org/officeDocument/2006/relationships/hyperlink" Target="http://nilc.org/irsenate2013.html" TargetMode="External"/><Relationship Id="rId1" Type="http://schemas.openxmlformats.org/officeDocument/2006/relationships/slideLayout" Target="../slideLayouts/slideLayout7.xml"/><Relationship Id="rId4" Type="http://schemas.openxmlformats.org/officeDocument/2006/relationships/hyperlink" Target="http://www.americanprogres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 y="485960"/>
            <a:ext cx="5795519" cy="992749"/>
          </a:xfrm>
        </p:spPr>
        <p:txBody>
          <a:bodyPr/>
          <a:lstStyle/>
          <a:p>
            <a:r>
              <a:rPr lang="en-US" sz="3600" dirty="0" smtClean="0">
                <a:hlinkClick r:id="rId2" action="ppaction://hlinkfile"/>
              </a:rPr>
              <a:t>Interfaithimmigration.org</a:t>
            </a:r>
            <a:endParaRPr lang="en-US" sz="3600" dirty="0"/>
          </a:p>
        </p:txBody>
      </p:sp>
      <p:sp>
        <p:nvSpPr>
          <p:cNvPr id="3" name="Subtitle 2"/>
          <p:cNvSpPr>
            <a:spLocks noGrp="1"/>
          </p:cNvSpPr>
          <p:nvPr>
            <p:ph type="subTitle" idx="1"/>
          </p:nvPr>
        </p:nvSpPr>
        <p:spPr>
          <a:xfrm>
            <a:off x="2" y="1620517"/>
            <a:ext cx="9143999" cy="4700960"/>
          </a:xfrm>
        </p:spPr>
        <p:txBody>
          <a:bodyPr>
            <a:normAutofit fontScale="92500" lnSpcReduction="20000"/>
          </a:bodyPr>
          <a:lstStyle/>
          <a:p>
            <a:r>
              <a:rPr lang="en-US" sz="3000" b="1" dirty="0" smtClean="0">
                <a:solidFill>
                  <a:schemeClr val="tx1"/>
                </a:solidFill>
              </a:rPr>
              <a:t>Welcome to the IIC’s Webinar on </a:t>
            </a:r>
            <a:endParaRPr lang="en-US" sz="3600" dirty="0"/>
          </a:p>
          <a:p>
            <a:r>
              <a:rPr lang="en-US" sz="3600" b="1" dirty="0" smtClean="0">
                <a:solidFill>
                  <a:srgbClr val="1C11AF"/>
                </a:solidFill>
              </a:rPr>
              <a:t>Senate vote on S.744: </a:t>
            </a:r>
            <a:r>
              <a:rPr lang="en-US" b="1" dirty="0" smtClean="0">
                <a:solidFill>
                  <a:srgbClr val="1C11AF"/>
                </a:solidFill>
              </a:rPr>
              <a:t>The Border Security, Economic Opportunity, and Immigration Modernization Act </a:t>
            </a:r>
          </a:p>
          <a:p>
            <a:r>
              <a:rPr lang="en-US" sz="3600" b="1" dirty="0" smtClean="0">
                <a:solidFill>
                  <a:srgbClr val="1C11AF"/>
                </a:solidFill>
              </a:rPr>
              <a:t>and next steps!</a:t>
            </a:r>
            <a:r>
              <a:rPr lang="en-US" b="1" dirty="0" smtClean="0">
                <a:solidFill>
                  <a:schemeClr val="tx1"/>
                </a:solidFill>
              </a:rPr>
              <a:t/>
            </a:r>
            <a:br>
              <a:rPr lang="en-US" b="1" dirty="0" smtClean="0">
                <a:solidFill>
                  <a:schemeClr val="tx1"/>
                </a:solidFill>
              </a:rPr>
            </a:br>
            <a:endParaRPr lang="en-US" sz="1100" b="1" dirty="0" smtClean="0">
              <a:solidFill>
                <a:schemeClr val="tx1"/>
              </a:solidFill>
            </a:endParaRPr>
          </a:p>
          <a:p>
            <a:r>
              <a:rPr lang="en-US" sz="3000" b="1" dirty="0" smtClean="0">
                <a:solidFill>
                  <a:schemeClr val="tx1"/>
                </a:solidFill>
              </a:rPr>
              <a:t>Monday, July 1</a:t>
            </a:r>
            <a:r>
              <a:rPr lang="en-US" sz="3000" b="1" baseline="30000" dirty="0" smtClean="0">
                <a:solidFill>
                  <a:schemeClr val="tx1"/>
                </a:solidFill>
              </a:rPr>
              <a:t>st</a:t>
            </a:r>
            <a:r>
              <a:rPr lang="en-US" sz="3000" b="1" dirty="0" smtClean="0">
                <a:solidFill>
                  <a:schemeClr val="tx1"/>
                </a:solidFill>
              </a:rPr>
              <a:t>, 2013</a:t>
            </a:r>
          </a:p>
          <a:p>
            <a:endParaRPr lang="en-US" sz="1100" dirty="0" smtClean="0">
              <a:solidFill>
                <a:schemeClr val="tx1"/>
              </a:solidFill>
            </a:endParaRPr>
          </a:p>
          <a:p>
            <a:r>
              <a:rPr lang="en-US" b="1" dirty="0" smtClean="0">
                <a:solidFill>
                  <a:schemeClr val="tx1"/>
                </a:solidFill>
              </a:rPr>
              <a:t>Call and Webinar will begin at 4:00 p.m. EST</a:t>
            </a:r>
          </a:p>
          <a:p>
            <a:endParaRPr lang="en-US" sz="1100" dirty="0" smtClean="0"/>
          </a:p>
          <a:p>
            <a:r>
              <a:rPr lang="en-US" b="1" dirty="0" smtClean="0">
                <a:solidFill>
                  <a:srgbClr val="FF0000"/>
                </a:solidFill>
              </a:rPr>
              <a:t>For audio, please dial 805-399-1000 and enter access code 104402. </a:t>
            </a:r>
            <a:r>
              <a:rPr lang="en-US" dirty="0" smtClean="0">
                <a:solidFill>
                  <a:srgbClr val="000000"/>
                </a:solidFill>
              </a:rPr>
              <a:t>The audio and visual portions are NOT linked. You must dial this number to hear the audio portion of the webinar.</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7479"/>
            <a:ext cx="6259728" cy="769441"/>
          </a:xfrm>
          <a:prstGeom prst="rect">
            <a:avLst/>
          </a:prstGeom>
          <a:noFill/>
        </p:spPr>
        <p:txBody>
          <a:bodyPr wrap="square" rtlCol="0">
            <a:spAutoFit/>
          </a:bodyPr>
          <a:lstStyle/>
          <a:p>
            <a:pPr algn="ctr"/>
            <a:r>
              <a:rPr lang="en-US" sz="4400" b="1" dirty="0" smtClean="0">
                <a:solidFill>
                  <a:schemeClr val="tx2">
                    <a:lumMod val="75000"/>
                  </a:schemeClr>
                </a:solidFill>
              </a:rPr>
              <a:t>Possible Routes Forward</a:t>
            </a:r>
            <a:endParaRPr lang="en-US" sz="4400" b="1" dirty="0">
              <a:solidFill>
                <a:schemeClr val="tx2">
                  <a:lumMod val="75000"/>
                </a:schemeClr>
              </a:solidFill>
            </a:endParaRPr>
          </a:p>
        </p:txBody>
      </p:sp>
      <p:sp>
        <p:nvSpPr>
          <p:cNvPr id="3" name="Rectangle 2"/>
          <p:cNvSpPr/>
          <p:nvPr/>
        </p:nvSpPr>
        <p:spPr>
          <a:xfrm>
            <a:off x="171450" y="1318022"/>
            <a:ext cx="8972550" cy="388055"/>
          </a:xfrm>
          <a:prstGeom prst="rect">
            <a:avLst/>
          </a:prstGeom>
        </p:spPr>
        <p:txBody>
          <a:bodyPr wrap="square">
            <a:spAutoFit/>
          </a:bodyPr>
          <a:lstStyle/>
          <a:p>
            <a:pPr>
              <a:lnSpc>
                <a:spcPts val="2300"/>
              </a:lnSpc>
            </a:pPr>
            <a:endParaRPr lang="en-US" sz="2200" b="1" dirty="0"/>
          </a:p>
        </p:txBody>
      </p:sp>
      <p:sp>
        <p:nvSpPr>
          <p:cNvPr id="4" name="TextBox 3"/>
          <p:cNvSpPr txBox="1"/>
          <p:nvPr/>
        </p:nvSpPr>
        <p:spPr>
          <a:xfrm>
            <a:off x="171450" y="1725127"/>
            <a:ext cx="6648450" cy="5539978"/>
          </a:xfrm>
          <a:prstGeom prst="rect">
            <a:avLst/>
          </a:prstGeom>
          <a:noFill/>
        </p:spPr>
        <p:txBody>
          <a:bodyPr wrap="square" rtlCol="0">
            <a:spAutoFit/>
          </a:bodyPr>
          <a:lstStyle/>
          <a:p>
            <a:pPr marL="285750" indent="-285750">
              <a:buFont typeface="Arial" pitchFamily="34" charset="0"/>
              <a:buChar char="•"/>
            </a:pPr>
            <a:r>
              <a:rPr lang="en-US" sz="2800" dirty="0"/>
              <a:t>Piecemeal bills from the House Judiciary </a:t>
            </a:r>
            <a:r>
              <a:rPr lang="en-US" sz="2800" dirty="0" smtClean="0"/>
              <a:t>Committee</a:t>
            </a:r>
          </a:p>
          <a:p>
            <a:endParaRPr lang="en-US" sz="2400" dirty="0"/>
          </a:p>
          <a:p>
            <a:pPr marL="742950" lvl="1" indent="-285750">
              <a:buFont typeface="Arial" pitchFamily="34" charset="0"/>
              <a:buChar char="•"/>
            </a:pPr>
            <a:r>
              <a:rPr lang="en-US" sz="2800" dirty="0"/>
              <a:t>SAFE Act (Enforcement)</a:t>
            </a:r>
          </a:p>
          <a:p>
            <a:pPr marL="742950" lvl="1" indent="-285750">
              <a:buFont typeface="Arial" pitchFamily="34" charset="0"/>
              <a:buChar char="•"/>
            </a:pPr>
            <a:r>
              <a:rPr lang="en-US" sz="2800" dirty="0"/>
              <a:t>Agricultural </a:t>
            </a:r>
            <a:r>
              <a:rPr lang="en-US" sz="2800" dirty="0" err="1"/>
              <a:t>Guestworkers</a:t>
            </a:r>
            <a:endParaRPr lang="en-US" sz="2800" dirty="0"/>
          </a:p>
          <a:p>
            <a:pPr marL="742950" lvl="1" indent="-285750">
              <a:buFont typeface="Arial" pitchFamily="34" charset="0"/>
              <a:buChar char="•"/>
            </a:pPr>
            <a:r>
              <a:rPr lang="en-US" sz="2800" dirty="0"/>
              <a:t>E-Verify</a:t>
            </a:r>
          </a:p>
          <a:p>
            <a:pPr marL="742950" lvl="1" indent="-285750">
              <a:buFont typeface="Arial" pitchFamily="34" charset="0"/>
              <a:buChar char="•"/>
            </a:pPr>
            <a:r>
              <a:rPr lang="en-US" sz="2800" dirty="0"/>
              <a:t>High-skilled Immigrants</a:t>
            </a:r>
          </a:p>
          <a:p>
            <a:pPr marL="742950" lvl="1" indent="-285750">
              <a:buFont typeface="Arial" pitchFamily="34" charset="0"/>
              <a:buChar char="•"/>
            </a:pPr>
            <a:r>
              <a:rPr lang="en-US" sz="2800" dirty="0"/>
              <a:t>Others</a:t>
            </a:r>
            <a:r>
              <a:rPr lang="en-US" sz="2800" dirty="0" smtClean="0"/>
              <a:t>?</a:t>
            </a:r>
          </a:p>
          <a:p>
            <a:pPr lvl="1"/>
            <a:endParaRPr lang="en-US" sz="2400" dirty="0"/>
          </a:p>
          <a:p>
            <a:pPr marL="285750" indent="-285750">
              <a:buFont typeface="Arial" pitchFamily="34" charset="0"/>
              <a:buChar char="•"/>
            </a:pPr>
            <a:r>
              <a:rPr lang="en-US" sz="2800" dirty="0"/>
              <a:t>Comprehensive bill from the Group of 7</a:t>
            </a:r>
          </a:p>
          <a:p>
            <a:pPr marL="285750" indent="-285750">
              <a:buFont typeface="Arial" pitchFamily="34" charset="0"/>
              <a:buChar char="•"/>
            </a:pPr>
            <a:r>
              <a:rPr lang="en-US" sz="2800" dirty="0"/>
              <a:t>Either way, ultimately conferenced with S.744</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7950" y="2438400"/>
            <a:ext cx="3695699" cy="2771774"/>
          </a:xfrm>
          <a:prstGeom prst="rect">
            <a:avLst/>
          </a:prstGeom>
        </p:spPr>
      </p:pic>
    </p:spTree>
    <p:extLst>
      <p:ext uri="{BB962C8B-B14F-4D97-AF65-F5344CB8AC3E}">
        <p14:creationId xmlns:p14="http://schemas.microsoft.com/office/powerpoint/2010/main" val="275631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349105"/>
            <a:ext cx="6253971" cy="923330"/>
          </a:xfrm>
          <a:prstGeom prst="rect">
            <a:avLst/>
          </a:prstGeom>
        </p:spPr>
        <p:txBody>
          <a:bodyPr wrap="square">
            <a:spAutoFit/>
          </a:bodyPr>
          <a:lstStyle/>
          <a:p>
            <a:pPr algn="ctr"/>
            <a:r>
              <a:rPr lang="en-US" sz="5400" b="1" dirty="0" smtClean="0">
                <a:solidFill>
                  <a:schemeClr val="tx2">
                    <a:lumMod val="75000"/>
                  </a:schemeClr>
                </a:solidFill>
              </a:rPr>
              <a:t>Family Unity </a:t>
            </a:r>
            <a:endParaRPr lang="en-US" sz="5400" b="1" dirty="0">
              <a:solidFill>
                <a:schemeClr val="tx2">
                  <a:lumMod val="75000"/>
                </a:schemeClr>
              </a:solidFill>
            </a:endParaRPr>
          </a:p>
        </p:txBody>
      </p:sp>
      <p:sp>
        <p:nvSpPr>
          <p:cNvPr id="3" name="TextBox 2"/>
          <p:cNvSpPr txBox="1"/>
          <p:nvPr/>
        </p:nvSpPr>
        <p:spPr>
          <a:xfrm>
            <a:off x="141889" y="1545022"/>
            <a:ext cx="6112081" cy="5909310"/>
          </a:xfrm>
          <a:prstGeom prst="rect">
            <a:avLst/>
          </a:prstGeom>
          <a:noFill/>
        </p:spPr>
        <p:txBody>
          <a:bodyPr wrap="square" rtlCol="0">
            <a:spAutoFit/>
          </a:bodyPr>
          <a:lstStyle/>
          <a:p>
            <a:pPr marL="342900" lvl="0" indent="-342900">
              <a:buFont typeface="Arial" pitchFamily="34" charset="0"/>
              <a:buChar char="•"/>
            </a:pPr>
            <a:r>
              <a:rPr lang="en-US" sz="2100" dirty="0"/>
              <a:t>Families are the fabric of strong communities and economies. Immigration reform must facilitate family reunification. Family unity spurs integration, as families provide strong foundations for learning English, purchasing a home, pursuing employment, starting a business, preparing children for school, and contributing to communities. </a:t>
            </a:r>
            <a:endParaRPr lang="en-US" sz="2100" dirty="0" smtClean="0"/>
          </a:p>
          <a:p>
            <a:pPr lvl="0"/>
            <a:endParaRPr lang="en-US" sz="2100" dirty="0"/>
          </a:p>
          <a:p>
            <a:pPr marL="342900" indent="-342900">
              <a:buFont typeface="Arial" pitchFamily="34" charset="0"/>
              <a:buChar char="•"/>
            </a:pPr>
            <a:r>
              <a:rPr lang="en-US" sz="2100" dirty="0"/>
              <a:t>We are not opposed to increases in employment-based visas, but they should not come at the expense of family visas - it's not a zero-sum game. People want to join their families through legal channels, but with exorbitant wait times as long as 24 years, have no real options to do so. To fix the immigration system, we need to recognize the God-given desire to be with one's family. </a:t>
            </a:r>
          </a:p>
          <a:p>
            <a:pPr lvl="0"/>
            <a:endParaRPr lang="en-US" sz="2100" dirty="0"/>
          </a:p>
          <a:p>
            <a:endParaRPr lang="en-US" sz="2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971" y="1811722"/>
            <a:ext cx="2646672" cy="22145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971" y="4455142"/>
            <a:ext cx="2646672" cy="2164733"/>
          </a:xfrm>
          <a:prstGeom prst="rect">
            <a:avLst/>
          </a:prstGeom>
        </p:spPr>
      </p:pic>
    </p:spTree>
    <p:extLst>
      <p:ext uri="{BB962C8B-B14F-4D97-AF65-F5344CB8AC3E}">
        <p14:creationId xmlns:p14="http://schemas.microsoft.com/office/powerpoint/2010/main" val="2373364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77104"/>
            <a:ext cx="6229350" cy="923330"/>
          </a:xfrm>
          <a:prstGeom prst="rect">
            <a:avLst/>
          </a:prstGeom>
          <a:noFill/>
        </p:spPr>
        <p:txBody>
          <a:bodyPr wrap="square" rtlCol="0">
            <a:spAutoFit/>
          </a:bodyPr>
          <a:lstStyle/>
          <a:p>
            <a:r>
              <a:rPr lang="en-US" sz="5400" b="1" dirty="0" smtClean="0">
                <a:solidFill>
                  <a:schemeClr val="tx2">
                    <a:lumMod val="75000"/>
                  </a:schemeClr>
                </a:solidFill>
              </a:rPr>
              <a:t>Path to Citizenship</a:t>
            </a:r>
            <a:endParaRPr lang="en-US" sz="5400" b="1" dirty="0">
              <a:solidFill>
                <a:schemeClr val="tx2">
                  <a:lumMod val="75000"/>
                </a:schemeClr>
              </a:solidFill>
            </a:endParaRPr>
          </a:p>
        </p:txBody>
      </p:sp>
      <p:sp>
        <p:nvSpPr>
          <p:cNvPr id="3" name="TextBox 2"/>
          <p:cNvSpPr txBox="1"/>
          <p:nvPr/>
        </p:nvSpPr>
        <p:spPr>
          <a:xfrm>
            <a:off x="19050" y="1499026"/>
            <a:ext cx="5619750" cy="5586145"/>
          </a:xfrm>
          <a:prstGeom prst="rect">
            <a:avLst/>
          </a:prstGeom>
          <a:noFill/>
        </p:spPr>
        <p:txBody>
          <a:bodyPr wrap="square" rtlCol="0">
            <a:spAutoFit/>
          </a:bodyPr>
          <a:lstStyle/>
          <a:p>
            <a:pPr marL="342900" lvl="0" indent="-342900">
              <a:buFont typeface="Arial" pitchFamily="34" charset="0"/>
              <a:buChar char="•"/>
            </a:pPr>
            <a:r>
              <a:rPr lang="en-US" sz="2100" dirty="0"/>
              <a:t>A concern for the well-being of families and children—who really need stability to in order to thrive—is also why we support a pathway to citizenship</a:t>
            </a:r>
            <a:r>
              <a:rPr lang="en-US" sz="2100" dirty="0" smtClean="0"/>
              <a:t>.</a:t>
            </a:r>
          </a:p>
          <a:p>
            <a:pPr lvl="0"/>
            <a:endParaRPr lang="en-US" sz="2100" dirty="0"/>
          </a:p>
          <a:p>
            <a:pPr marL="342900" lvl="0" indent="-342900">
              <a:buFont typeface="Arial" pitchFamily="34" charset="0"/>
              <a:buChar char="•"/>
            </a:pPr>
            <a:r>
              <a:rPr lang="en-US" sz="2100" dirty="0"/>
              <a:t>People of faith strongly support a pathway to full citizenship for our undocumented community members. Such a pathway should be clear, timely, direct, and accessible. </a:t>
            </a:r>
            <a:endParaRPr lang="en-US" sz="2100" dirty="0" smtClean="0"/>
          </a:p>
          <a:p>
            <a:pPr lvl="0"/>
            <a:endParaRPr lang="en-US" sz="2100" dirty="0"/>
          </a:p>
          <a:p>
            <a:pPr marL="342900" lvl="0" indent="-342900">
              <a:buFont typeface="Arial" pitchFamily="34" charset="0"/>
              <a:buChar char="•"/>
            </a:pPr>
            <a:r>
              <a:rPr lang="en-US" sz="2100" dirty="0"/>
              <a:t>Proposals that would create a pathway to legal status but stop short of citizenship are not consistent with our who we strive to be as a nation, nor with how people of faith live out the scriptural commandment 'to welcome the stranger'. </a:t>
            </a:r>
          </a:p>
          <a:p>
            <a:pPr marL="342900" indent="-342900">
              <a:buFont typeface="Arial" pitchFamily="34" charset="0"/>
              <a:buChar char="•"/>
            </a:pPr>
            <a:endParaRPr lang="en-US" sz="2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5450" y="2576464"/>
            <a:ext cx="3505200" cy="1962912"/>
          </a:xfrm>
          <a:prstGeom prst="rect">
            <a:avLst/>
          </a:prstGeom>
        </p:spPr>
      </p:pic>
    </p:spTree>
    <p:extLst>
      <p:ext uri="{BB962C8B-B14F-4D97-AF65-F5344CB8AC3E}">
        <p14:creationId xmlns:p14="http://schemas.microsoft.com/office/powerpoint/2010/main" val="3355574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370" y="227080"/>
            <a:ext cx="6076950" cy="984885"/>
          </a:xfrm>
          <a:prstGeom prst="rect">
            <a:avLst/>
          </a:prstGeom>
          <a:noFill/>
        </p:spPr>
        <p:txBody>
          <a:bodyPr wrap="square" rtlCol="0">
            <a:spAutoFit/>
          </a:bodyPr>
          <a:lstStyle/>
          <a:p>
            <a:r>
              <a:rPr lang="en-US" sz="2900" b="1" dirty="0" smtClean="0">
                <a:solidFill>
                  <a:schemeClr val="tx2">
                    <a:lumMod val="75000"/>
                  </a:schemeClr>
                </a:solidFill>
              </a:rPr>
              <a:t>Align the enforcement of immigration laws with humanitarian values</a:t>
            </a:r>
            <a:endParaRPr lang="en-US" sz="2900" b="1" dirty="0">
              <a:solidFill>
                <a:schemeClr val="tx2">
                  <a:lumMod val="75000"/>
                </a:schemeClr>
              </a:solidFill>
            </a:endParaRPr>
          </a:p>
        </p:txBody>
      </p:sp>
      <p:sp>
        <p:nvSpPr>
          <p:cNvPr id="7" name="TextBox 6"/>
          <p:cNvSpPr txBox="1"/>
          <p:nvPr/>
        </p:nvSpPr>
        <p:spPr>
          <a:xfrm>
            <a:off x="308956" y="1564196"/>
            <a:ext cx="8239328" cy="1323439"/>
          </a:xfrm>
          <a:prstGeom prst="rect">
            <a:avLst/>
          </a:prstGeom>
          <a:noFill/>
        </p:spPr>
        <p:txBody>
          <a:bodyPr wrap="square" rtlCol="0">
            <a:spAutoFit/>
          </a:bodyPr>
          <a:lstStyle/>
          <a:p>
            <a:endParaRPr lang="en-US" sz="2000" b="1" dirty="0"/>
          </a:p>
          <a:p>
            <a:endParaRPr lang="en-US" sz="2000" b="1" dirty="0"/>
          </a:p>
          <a:p>
            <a:endParaRPr lang="en-US" sz="2000" b="1" dirty="0" smtClean="0"/>
          </a:p>
          <a:p>
            <a:endParaRPr lang="en-US" sz="2000" b="1" dirty="0" smtClean="0"/>
          </a:p>
        </p:txBody>
      </p:sp>
      <p:sp>
        <p:nvSpPr>
          <p:cNvPr id="2" name="TextBox 1"/>
          <p:cNvSpPr txBox="1"/>
          <p:nvPr/>
        </p:nvSpPr>
        <p:spPr>
          <a:xfrm>
            <a:off x="3562562" y="1531482"/>
            <a:ext cx="5313516" cy="6032421"/>
          </a:xfrm>
          <a:prstGeom prst="rect">
            <a:avLst/>
          </a:prstGeom>
          <a:noFill/>
        </p:spPr>
        <p:txBody>
          <a:bodyPr wrap="square" rtlCol="0">
            <a:spAutoFit/>
          </a:bodyPr>
          <a:lstStyle/>
          <a:p>
            <a:pPr marL="285750" lvl="0" indent="-285750">
              <a:buFont typeface="Arial" pitchFamily="34" charset="0"/>
              <a:buChar char="•"/>
            </a:pPr>
            <a:r>
              <a:rPr lang="en-US" sz="2300" dirty="0"/>
              <a:t>We must adopt a comprehensive perspective on mitigating future unauthorized immigration.</a:t>
            </a:r>
          </a:p>
          <a:p>
            <a:pPr marL="285750" lvl="0" indent="-285750">
              <a:buFont typeface="Arial" pitchFamily="34" charset="0"/>
              <a:buChar char="•"/>
            </a:pPr>
            <a:r>
              <a:rPr lang="en-US" sz="2300" dirty="0"/>
              <a:t>While all laws need to be enforced to be effective, the way that we enforce our laws must have integrity and reflect the best of American values. </a:t>
            </a:r>
          </a:p>
          <a:p>
            <a:pPr marL="285750" lvl="0" indent="-285750">
              <a:buFont typeface="Arial" pitchFamily="34" charset="0"/>
              <a:buChar char="•"/>
            </a:pPr>
            <a:r>
              <a:rPr lang="en-US" sz="2300" dirty="0"/>
              <a:t>We can implement common-sense and humane guidelines, such as those concerning unsafe deportations in the middle of the night, standards for detention conditions, alternatives and release, and access to due process for those trying to navigate our complex immigration system.</a:t>
            </a:r>
          </a:p>
          <a:p>
            <a:endParaRPr lang="en-US" sz="2300" dirty="0"/>
          </a:p>
          <a:p>
            <a:pPr marL="285750" indent="-285750">
              <a:buFont typeface="Arial" pitchFamily="34" charset="0"/>
              <a:buChar char="•"/>
            </a:pP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70" y="1564196"/>
            <a:ext cx="2918497" cy="23513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369" y="4143923"/>
            <a:ext cx="2918497" cy="2475938"/>
          </a:xfrm>
          <a:prstGeom prst="rect">
            <a:avLst/>
          </a:prstGeom>
        </p:spPr>
      </p:pic>
    </p:spTree>
    <p:extLst>
      <p:ext uri="{BB962C8B-B14F-4D97-AF65-F5344CB8AC3E}">
        <p14:creationId xmlns:p14="http://schemas.microsoft.com/office/powerpoint/2010/main" val="352946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5" y="180796"/>
            <a:ext cx="6076950" cy="1200329"/>
          </a:xfrm>
          <a:prstGeom prst="rect">
            <a:avLst/>
          </a:prstGeom>
          <a:noFill/>
        </p:spPr>
        <p:txBody>
          <a:bodyPr wrap="square" rtlCol="0">
            <a:spAutoFit/>
          </a:bodyPr>
          <a:lstStyle/>
          <a:p>
            <a:r>
              <a:rPr lang="en-US" sz="3600" b="1" dirty="0" smtClean="0">
                <a:solidFill>
                  <a:schemeClr val="tx2">
                    <a:lumMod val="75000"/>
                  </a:schemeClr>
                </a:solidFill>
              </a:rPr>
              <a:t>Protecting Refugee and Asylum Seekers</a:t>
            </a:r>
            <a:endParaRPr lang="en-US" sz="3600" b="1" dirty="0">
              <a:solidFill>
                <a:schemeClr val="tx2">
                  <a:lumMod val="75000"/>
                </a:schemeClr>
              </a:solidFill>
            </a:endParaRPr>
          </a:p>
        </p:txBody>
      </p:sp>
      <p:sp>
        <p:nvSpPr>
          <p:cNvPr id="5" name="TextBox 4"/>
          <p:cNvSpPr txBox="1"/>
          <p:nvPr/>
        </p:nvSpPr>
        <p:spPr>
          <a:xfrm>
            <a:off x="0" y="1552575"/>
            <a:ext cx="5534025" cy="5586145"/>
          </a:xfrm>
          <a:prstGeom prst="rect">
            <a:avLst/>
          </a:prstGeom>
          <a:noFill/>
        </p:spPr>
        <p:txBody>
          <a:bodyPr wrap="square" rtlCol="0">
            <a:spAutoFit/>
          </a:bodyPr>
          <a:lstStyle/>
          <a:p>
            <a:pPr marL="342900" lvl="0" indent="-342900">
              <a:buFont typeface="Arial" pitchFamily="34" charset="0"/>
              <a:buChar char="•"/>
            </a:pPr>
            <a:r>
              <a:rPr lang="en-US" sz="2100" dirty="0"/>
              <a:t>Across the country, faith communities welcome refugees and help them build their new lives. We support proposals that would enhance the U.S.'s rich history of welcoming individuals fleeing persecution based on their race, religion, nationality, political opinion, or membership in a particular social group. We oppose proposals that would negatively impact vulnerable populations' access to life-saving protection</a:t>
            </a:r>
            <a:r>
              <a:rPr lang="en-US" sz="2100" dirty="0" smtClean="0"/>
              <a:t>.</a:t>
            </a:r>
          </a:p>
          <a:p>
            <a:pPr lvl="0"/>
            <a:endParaRPr lang="en-US" sz="2100" dirty="0" smtClean="0"/>
          </a:p>
          <a:p>
            <a:pPr lvl="0"/>
            <a:r>
              <a:rPr lang="en-US" sz="2100" dirty="0" smtClean="0"/>
              <a:t>Recommendations </a:t>
            </a:r>
            <a:r>
              <a:rPr lang="en-US" sz="2100" dirty="0"/>
              <a:t>of discussion topic</a:t>
            </a:r>
          </a:p>
          <a:p>
            <a:pPr marL="342900" lvl="0" indent="-342900">
              <a:buFont typeface="Arial" pitchFamily="34" charset="0"/>
              <a:buChar char="•"/>
            </a:pPr>
            <a:r>
              <a:rPr lang="en-US" sz="2100" dirty="0"/>
              <a:t>Delink the conflation of Boston Bombings and refugees</a:t>
            </a:r>
          </a:p>
          <a:p>
            <a:pPr marL="342900" lvl="0" indent="-342900">
              <a:buFont typeface="Arial" pitchFamily="34" charset="0"/>
              <a:buChar char="•"/>
            </a:pPr>
            <a:r>
              <a:rPr lang="en-US" sz="2100" dirty="0"/>
              <a:t>Praise the positive aspects in the Senate Bill – removing the one year filing deadline</a:t>
            </a:r>
          </a:p>
          <a:p>
            <a:endParaRPr lang="en-US" sz="21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900" y="1714500"/>
            <a:ext cx="3343275" cy="22288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350" y="4093235"/>
            <a:ext cx="2747962" cy="2747962"/>
          </a:xfrm>
          <a:prstGeom prst="rect">
            <a:avLst/>
          </a:prstGeom>
        </p:spPr>
      </p:pic>
    </p:spTree>
    <p:extLst>
      <p:ext uri="{BB962C8B-B14F-4D97-AF65-F5344CB8AC3E}">
        <p14:creationId xmlns:p14="http://schemas.microsoft.com/office/powerpoint/2010/main" val="2847869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70602"/>
            <a:ext cx="6076950" cy="923330"/>
          </a:xfrm>
          <a:prstGeom prst="rect">
            <a:avLst/>
          </a:prstGeom>
          <a:noFill/>
        </p:spPr>
        <p:txBody>
          <a:bodyPr wrap="square" rtlCol="0">
            <a:spAutoFit/>
          </a:bodyPr>
          <a:lstStyle/>
          <a:p>
            <a:r>
              <a:rPr lang="en-US" sz="5400" b="1" dirty="0" smtClean="0">
                <a:solidFill>
                  <a:schemeClr val="tx2">
                    <a:lumMod val="75000"/>
                  </a:schemeClr>
                </a:solidFill>
              </a:rPr>
              <a:t>Economic Impact</a:t>
            </a:r>
            <a:endParaRPr lang="en-US" sz="5400" b="1" dirty="0">
              <a:solidFill>
                <a:schemeClr val="tx2">
                  <a:lumMod val="75000"/>
                </a:schemeClr>
              </a:solidFill>
            </a:endParaRPr>
          </a:p>
        </p:txBody>
      </p:sp>
      <p:sp>
        <p:nvSpPr>
          <p:cNvPr id="3" name="TextBox 2"/>
          <p:cNvSpPr txBox="1"/>
          <p:nvPr/>
        </p:nvSpPr>
        <p:spPr>
          <a:xfrm>
            <a:off x="0" y="1562100"/>
            <a:ext cx="5124450" cy="6124754"/>
          </a:xfrm>
          <a:prstGeom prst="rect">
            <a:avLst/>
          </a:prstGeom>
          <a:noFill/>
        </p:spPr>
        <p:txBody>
          <a:bodyPr wrap="square" rtlCol="0">
            <a:spAutoFit/>
          </a:bodyPr>
          <a:lstStyle/>
          <a:p>
            <a:pPr marL="171450" lvl="0" indent="-171450">
              <a:buFont typeface="Arial" pitchFamily="34" charset="0"/>
              <a:buChar char="•"/>
            </a:pPr>
            <a:r>
              <a:rPr lang="en-US" sz="2800" dirty="0"/>
              <a:t>Immigration reform will decrease the deficit by over $100 billion dollars in the first ten years and by nearly $700 billion over the following ten years, and increase GDP by 3.3 percent. [</a:t>
            </a:r>
            <a:r>
              <a:rPr lang="en-US" sz="2800" u="sng" dirty="0">
                <a:hlinkClick r:id="rId2"/>
              </a:rPr>
              <a:t>CBO, 6/13</a:t>
            </a:r>
            <a:r>
              <a:rPr lang="en-US" sz="2800" dirty="0"/>
              <a:t> </a:t>
            </a:r>
            <a:r>
              <a:rPr lang="en-US" sz="2800" dirty="0">
                <a:hlinkClick r:id="rId3"/>
              </a:rPr>
              <a:t>CBO, 6/24</a:t>
            </a:r>
            <a:r>
              <a:rPr lang="en-US" sz="2800" dirty="0"/>
              <a:t>] In 20 years, state tax revenue would increase by $748 billion and the earnings of all Americans would be increased by .5 percent.</a:t>
            </a:r>
          </a:p>
          <a:p>
            <a:pPr marL="171450" indent="-171450">
              <a:buFont typeface="Arial" pitchFamily="34" charset="0"/>
              <a:buChar char="•"/>
            </a:pPr>
            <a:endParaRPr lang="en-US" sz="2800" dirty="0"/>
          </a:p>
          <a:p>
            <a:pPr marL="171450" indent="-171450">
              <a:buFont typeface="Arial" pitchFamily="34" charset="0"/>
              <a:buChar char="•"/>
            </a:pPr>
            <a:endParaRPr lang="en-US" sz="28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23744"/>
          <a:stretch/>
        </p:blipFill>
        <p:spPr>
          <a:xfrm>
            <a:off x="5353050" y="1690684"/>
            <a:ext cx="3581400" cy="182644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0750" y="3867150"/>
            <a:ext cx="1956354" cy="2806700"/>
          </a:xfrm>
          <a:prstGeom prst="rect">
            <a:avLst/>
          </a:prstGeom>
        </p:spPr>
      </p:pic>
    </p:spTree>
    <p:extLst>
      <p:ext uri="{BB962C8B-B14F-4D97-AF65-F5344CB8AC3E}">
        <p14:creationId xmlns:p14="http://schemas.microsoft.com/office/powerpoint/2010/main" val="3427537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35202"/>
            <a:ext cx="2381250" cy="1722798"/>
          </a:xfrm>
          <a:prstGeom prst="rect">
            <a:avLst/>
          </a:prstGeom>
        </p:spPr>
      </p:pic>
      <p:sp>
        <p:nvSpPr>
          <p:cNvPr id="2" name="TextBox 1"/>
          <p:cNvSpPr txBox="1"/>
          <p:nvPr/>
        </p:nvSpPr>
        <p:spPr>
          <a:xfrm>
            <a:off x="1" y="-637044"/>
            <a:ext cx="6180082" cy="2677656"/>
          </a:xfrm>
          <a:prstGeom prst="rect">
            <a:avLst/>
          </a:prstGeom>
          <a:noFill/>
        </p:spPr>
        <p:txBody>
          <a:bodyPr wrap="square" rtlCol="0">
            <a:spAutoFit/>
          </a:bodyPr>
          <a:lstStyle/>
          <a:p>
            <a:r>
              <a:rPr lang="en-US" sz="4200" dirty="0" smtClean="0"/>
              <a:t/>
            </a:r>
            <a:br>
              <a:rPr lang="en-US" sz="4200" dirty="0" smtClean="0"/>
            </a:br>
            <a:r>
              <a:rPr lang="en-US" sz="4200" b="1" dirty="0" smtClean="0">
                <a:solidFill>
                  <a:schemeClr val="tx2">
                    <a:lumMod val="75000"/>
                  </a:schemeClr>
                </a:solidFill>
              </a:rPr>
              <a:t>What we should do with all this info!</a:t>
            </a:r>
            <a:r>
              <a:rPr lang="en-US" sz="4200" dirty="0" smtClean="0"/>
              <a:t/>
            </a:r>
            <a:br>
              <a:rPr lang="en-US" sz="4200" dirty="0" smtClean="0"/>
            </a:br>
            <a:endParaRPr lang="en-US" sz="4200" b="1" dirty="0">
              <a:solidFill>
                <a:schemeClr val="tx2">
                  <a:lumMod val="75000"/>
                </a:schemeClr>
              </a:solidFill>
            </a:endParaRPr>
          </a:p>
        </p:txBody>
      </p:sp>
      <p:sp>
        <p:nvSpPr>
          <p:cNvPr id="4" name="TextBox 3"/>
          <p:cNvSpPr txBox="1"/>
          <p:nvPr/>
        </p:nvSpPr>
        <p:spPr>
          <a:xfrm>
            <a:off x="5277521" y="1513098"/>
            <a:ext cx="3866479" cy="5940088"/>
          </a:xfrm>
          <a:prstGeom prst="rect">
            <a:avLst/>
          </a:prstGeom>
          <a:noFill/>
        </p:spPr>
        <p:txBody>
          <a:bodyPr wrap="square" rtlCol="0">
            <a:spAutoFit/>
          </a:bodyPr>
          <a:lstStyle/>
          <a:p>
            <a:pPr marL="342900" indent="-342900">
              <a:buFont typeface="Arial" pitchFamily="34" charset="0"/>
              <a:buChar char="•"/>
            </a:pPr>
            <a:r>
              <a:rPr lang="en-US" sz="2000" dirty="0"/>
              <a:t>Take action by scheduling in-district visits with your representative, attending town hall meetings, hosting events and writing op-eds/letters to the editor in your local newspaper. </a:t>
            </a:r>
          </a:p>
          <a:p>
            <a:pPr marL="342900" indent="-342900">
              <a:buFont typeface="Arial" pitchFamily="34" charset="0"/>
              <a:buChar char="•"/>
            </a:pPr>
            <a:r>
              <a:rPr lang="en-US" sz="2000" dirty="0"/>
              <a:t>Check with the IIC and member organizations for talking points and materials for your local advocacy.</a:t>
            </a:r>
          </a:p>
          <a:p>
            <a:pPr marL="342900" indent="-342900">
              <a:buFont typeface="Arial" pitchFamily="34" charset="0"/>
              <a:buChar char="•"/>
            </a:pPr>
            <a:r>
              <a:rPr lang="en-US" sz="2000" dirty="0"/>
              <a:t>Let’s work together – please share any reports from your in-district activities. </a:t>
            </a:r>
          </a:p>
          <a:p>
            <a:pPr marL="342900" indent="-342900">
              <a:buFont typeface="Arial" pitchFamily="34" charset="0"/>
              <a:buChar char="•"/>
            </a:pPr>
            <a:r>
              <a:rPr lang="en-US" sz="2000" dirty="0"/>
              <a:t>Do your homework and know your representative’s priorities.  Preparedness goes a long way. </a:t>
            </a:r>
          </a:p>
          <a:p>
            <a:pPr marL="285750" indent="-285750">
              <a:buFont typeface="Arial" pitchFamily="34" charset="0"/>
              <a:buChar char="•"/>
            </a:pPr>
            <a:endParaRPr lang="en-US" sz="2000" dirty="0"/>
          </a:p>
          <a:p>
            <a:pPr marL="285750" indent="-285750">
              <a:buFont typeface="Arial" pitchFamily="34" charset="0"/>
              <a:buChar char="•"/>
            </a:pPr>
            <a:endParaRPr lang="en-US"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0642" y="1528074"/>
            <a:ext cx="2819399" cy="20008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0945" y="3528938"/>
            <a:ext cx="2924175" cy="1945906"/>
          </a:xfrm>
          <a:prstGeom prst="rect">
            <a:avLst/>
          </a:prstGeom>
        </p:spPr>
      </p:pic>
    </p:spTree>
    <p:extLst>
      <p:ext uri="{BB962C8B-B14F-4D97-AF65-F5344CB8AC3E}">
        <p14:creationId xmlns:p14="http://schemas.microsoft.com/office/powerpoint/2010/main" val="1258102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Content Placeholder 5" descr="questions.jpg"/>
          <p:cNvPicPr>
            <a:picLocks noGrp="1" noChangeAspect="1"/>
          </p:cNvPicPr>
          <p:nvPr>
            <p:ph sz="half" idx="4294967295"/>
          </p:nvPr>
        </p:nvPicPr>
        <p:blipFill rotWithShape="1">
          <a:blip r:embed="rId2" cstate="print">
            <a:extLst>
              <a:ext uri="{28A0092B-C50C-407E-A947-70E740481C1C}">
                <a14:useLocalDpi xmlns:a14="http://schemas.microsoft.com/office/drawing/2010/main" val="0"/>
              </a:ext>
            </a:extLst>
          </a:blip>
          <a:srcRect l="19975" r="14565"/>
          <a:stretch/>
        </p:blipFill>
        <p:spPr>
          <a:xfrm>
            <a:off x="7608491" y="0"/>
            <a:ext cx="1535509" cy="2862068"/>
          </a:xfrm>
          <a:prstGeom prst="rect">
            <a:avLst/>
          </a:prstGeom>
        </p:spPr>
      </p:pic>
      <p:sp>
        <p:nvSpPr>
          <p:cNvPr id="4" name="Title 3"/>
          <p:cNvSpPr>
            <a:spLocks noGrp="1"/>
          </p:cNvSpPr>
          <p:nvPr>
            <p:ph type="title" idx="4294967295"/>
          </p:nvPr>
        </p:nvSpPr>
        <p:spPr>
          <a:xfrm>
            <a:off x="-106326" y="-95693"/>
            <a:ext cx="9098358" cy="590550"/>
          </a:xfrm>
          <a:prstGeom prst="rect">
            <a:avLst/>
          </a:prstGeom>
        </p:spPr>
        <p:txBody>
          <a:bodyPr>
            <a:noAutofit/>
          </a:bodyPr>
          <a:lstStyle/>
          <a:p>
            <a:r>
              <a:rPr lang="en-US" sz="2400" b="1" dirty="0" smtClean="0">
                <a:solidFill>
                  <a:schemeClr val="tx2"/>
                </a:solidFill>
              </a:rPr>
              <a:t>IIC Contacts by organization</a:t>
            </a:r>
            <a:br>
              <a:rPr lang="en-US" sz="2400" b="1" dirty="0" smtClean="0">
                <a:solidFill>
                  <a:schemeClr val="tx2"/>
                </a:solidFill>
              </a:rPr>
            </a:br>
            <a:endParaRPr lang="en-US" sz="2400" b="1" dirty="0">
              <a:solidFill>
                <a:schemeClr val="tx2"/>
              </a:solidFill>
            </a:endParaRPr>
          </a:p>
        </p:txBody>
      </p:sp>
      <p:sp>
        <p:nvSpPr>
          <p:cNvPr id="5" name="Content Placeholder 4"/>
          <p:cNvSpPr>
            <a:spLocks noGrp="1"/>
          </p:cNvSpPr>
          <p:nvPr>
            <p:ph sz="half" idx="4294967295"/>
          </p:nvPr>
        </p:nvSpPr>
        <p:spPr>
          <a:xfrm>
            <a:off x="-1" y="312885"/>
            <a:ext cx="9098359" cy="6577013"/>
          </a:xfrm>
        </p:spPr>
        <p:txBody>
          <a:bodyPr>
            <a:noAutofit/>
          </a:bodyPr>
          <a:lstStyle/>
          <a:p>
            <a:pPr marL="117475" indent="-117475" defTabSz="0">
              <a:lnSpc>
                <a:spcPts val="1600"/>
              </a:lnSpc>
              <a:spcBef>
                <a:spcPts val="0"/>
              </a:spcBef>
            </a:pPr>
            <a:r>
              <a:rPr lang="en-US" sz="1700" b="1" dirty="0" smtClean="0">
                <a:latin typeface="Arial" pitchFamily="34" charset="0"/>
                <a:cs typeface="Arial" pitchFamily="34" charset="0"/>
              </a:rPr>
              <a:t>African American Ministers in Action: </a:t>
            </a:r>
            <a:r>
              <a:rPr lang="en-US" sz="1700" dirty="0" smtClean="0">
                <a:latin typeface="Arial" pitchFamily="34" charset="0"/>
                <a:cs typeface="Arial" pitchFamily="34" charset="0"/>
              </a:rPr>
              <a:t>Leslie Malachi, </a:t>
            </a:r>
            <a:r>
              <a:rPr lang="en-US" sz="1700" dirty="0" smtClean="0">
                <a:latin typeface="Arial" pitchFamily="34" charset="0"/>
                <a:cs typeface="Arial" pitchFamily="34" charset="0"/>
                <a:hlinkClick r:id="rId3"/>
              </a:rPr>
              <a:t>lmalachi@pfaw.org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American Jewish Committee: </a:t>
            </a:r>
            <a:r>
              <a:rPr lang="en-US" sz="1700" dirty="0" smtClean="0">
                <a:latin typeface="Arial" pitchFamily="34" charset="0"/>
                <a:cs typeface="Arial" pitchFamily="34" charset="0"/>
              </a:rPr>
              <a:t>Chelsea Hanson, </a:t>
            </a:r>
            <a:r>
              <a:rPr lang="en-US" sz="1700" dirty="0" smtClean="0">
                <a:latin typeface="Arial" pitchFamily="34" charset="0"/>
                <a:cs typeface="Arial" pitchFamily="34" charset="0"/>
                <a:hlinkClick r:id="rId4"/>
              </a:rPr>
              <a:t>hansonc@ajc.org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Bread for the World Institute: </a:t>
            </a:r>
            <a:r>
              <a:rPr lang="en-US" sz="1700" dirty="0" smtClean="0">
                <a:latin typeface="Arial" pitchFamily="34" charset="0"/>
                <a:cs typeface="Arial" pitchFamily="34" charset="0"/>
              </a:rPr>
              <a:t>Andrew </a:t>
            </a:r>
            <a:r>
              <a:rPr lang="en-US" sz="1700" dirty="0" err="1" smtClean="0">
                <a:latin typeface="Arial" pitchFamily="34" charset="0"/>
                <a:cs typeface="Arial" pitchFamily="34" charset="0"/>
              </a:rPr>
              <a:t>Wainer</a:t>
            </a:r>
            <a:r>
              <a:rPr lang="en-US" sz="1700" dirty="0" smtClean="0">
                <a:latin typeface="Arial" pitchFamily="34" charset="0"/>
                <a:cs typeface="Arial" pitchFamily="34" charset="0"/>
              </a:rPr>
              <a:t>, </a:t>
            </a:r>
            <a:r>
              <a:rPr lang="en-US" sz="1700" dirty="0" smtClean="0">
                <a:latin typeface="Arial" pitchFamily="34" charset="0"/>
                <a:cs typeface="Arial" pitchFamily="34" charset="0"/>
                <a:hlinkClick r:id="rId5"/>
              </a:rPr>
              <a:t>awainer@bread.org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Church World Service: </a:t>
            </a:r>
            <a:r>
              <a:rPr lang="en-US" sz="1700" dirty="0" smtClean="0">
                <a:latin typeface="Arial" pitchFamily="34" charset="0"/>
                <a:cs typeface="Arial" pitchFamily="34" charset="0"/>
              </a:rPr>
              <a:t>Jen </a:t>
            </a:r>
            <a:r>
              <a:rPr lang="en-US" sz="1700" dirty="0" err="1" smtClean="0">
                <a:latin typeface="Arial" pitchFamily="34" charset="0"/>
                <a:cs typeface="Arial" pitchFamily="34" charset="0"/>
              </a:rPr>
              <a:t>Smyers</a:t>
            </a:r>
            <a:r>
              <a:rPr lang="en-US" sz="1700" dirty="0" smtClean="0">
                <a:latin typeface="Arial" pitchFamily="34" charset="0"/>
                <a:cs typeface="Arial" pitchFamily="34" charset="0"/>
              </a:rPr>
              <a:t>, </a:t>
            </a:r>
            <a:r>
              <a:rPr lang="en-US" sz="1700" dirty="0" smtClean="0">
                <a:latin typeface="Arial" pitchFamily="34" charset="0"/>
                <a:cs typeface="Arial" pitchFamily="34" charset="0"/>
                <a:hlinkClick r:id="rId6"/>
              </a:rPr>
              <a:t>jsmyers@churchworldservice.org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Disciples of Christ: </a:t>
            </a:r>
            <a:r>
              <a:rPr lang="en-US" sz="1700" smtClean="0">
                <a:latin typeface="Arial" pitchFamily="34" charset="0"/>
                <a:cs typeface="Arial" pitchFamily="34" charset="0"/>
              </a:rPr>
              <a:t>Sharon Stanley-Rea, </a:t>
            </a:r>
            <a:r>
              <a:rPr lang="en-US" sz="1700" dirty="0" smtClean="0">
                <a:latin typeface="Arial" pitchFamily="34" charset="0"/>
                <a:cs typeface="Arial" pitchFamily="34" charset="0"/>
                <a:hlinkClick r:id="rId7"/>
              </a:rPr>
              <a:t>sstanley@dhm.disciples.org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Episcopal Church: </a:t>
            </a:r>
            <a:r>
              <a:rPr lang="en-US" sz="1700" dirty="0" smtClean="0">
                <a:latin typeface="Arial" pitchFamily="34" charset="0"/>
                <a:cs typeface="Arial" pitchFamily="34" charset="0"/>
              </a:rPr>
              <a:t>Katie Conway, </a:t>
            </a:r>
            <a:r>
              <a:rPr lang="en-US" sz="1700" dirty="0" smtClean="0">
                <a:latin typeface="Arial" pitchFamily="34" charset="0"/>
                <a:cs typeface="Arial" pitchFamily="34" charset="0"/>
                <a:hlinkClick r:id="rId8"/>
              </a:rPr>
              <a:t>kconway@episcopalchurch.org</a:t>
            </a:r>
            <a:r>
              <a:rPr lang="en-US" sz="1700" dirty="0" smtClean="0">
                <a:latin typeface="Arial" pitchFamily="34" charset="0"/>
                <a:cs typeface="Arial" pitchFamily="34" charset="0"/>
              </a:rPr>
              <a:t>  </a:t>
            </a:r>
          </a:p>
          <a:p>
            <a:pPr marL="117475" indent="-117475" defTabSz="0">
              <a:lnSpc>
                <a:spcPts val="1600"/>
              </a:lnSpc>
              <a:spcBef>
                <a:spcPts val="0"/>
              </a:spcBef>
            </a:pPr>
            <a:r>
              <a:rPr lang="en-US" sz="1700" b="1" dirty="0" smtClean="0">
                <a:latin typeface="Arial" pitchFamily="34" charset="0"/>
                <a:cs typeface="Arial" pitchFamily="34" charset="0"/>
              </a:rPr>
              <a:t>Franciscan Action Network: </a:t>
            </a:r>
            <a:r>
              <a:rPr lang="en-US" sz="1700" dirty="0" smtClean="0">
                <a:latin typeface="Arial" pitchFamily="34" charset="0"/>
                <a:cs typeface="Arial" pitchFamily="34" charset="0"/>
              </a:rPr>
              <a:t>Marie </a:t>
            </a:r>
            <a:r>
              <a:rPr lang="en-US" sz="1700" dirty="0" err="1" smtClean="0">
                <a:latin typeface="Arial" pitchFamily="34" charset="0"/>
                <a:cs typeface="Arial" pitchFamily="34" charset="0"/>
              </a:rPr>
              <a:t>Lucey</a:t>
            </a:r>
            <a:r>
              <a:rPr lang="en-US" sz="1700" dirty="0" smtClean="0">
                <a:latin typeface="Arial" pitchFamily="34" charset="0"/>
                <a:cs typeface="Arial" pitchFamily="34" charset="0"/>
              </a:rPr>
              <a:t>, </a:t>
            </a:r>
            <a:r>
              <a:rPr lang="en-US" sz="1700" dirty="0" smtClean="0">
                <a:latin typeface="Arial" pitchFamily="34" charset="0"/>
                <a:cs typeface="Arial" pitchFamily="34" charset="0"/>
                <a:hlinkClick r:id="rId9"/>
              </a:rPr>
              <a:t>lucey@franciscanaction.org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Friends Committee on National Legislation: </a:t>
            </a:r>
            <a:r>
              <a:rPr lang="en-US" sz="1700" dirty="0" smtClean="0">
                <a:latin typeface="Arial" pitchFamily="34" charset="0"/>
                <a:cs typeface="Arial" pitchFamily="34" charset="0"/>
              </a:rPr>
              <a:t>Ruth Flower, </a:t>
            </a:r>
            <a:r>
              <a:rPr lang="en-US" sz="1700" dirty="0" smtClean="0">
                <a:latin typeface="Arial" pitchFamily="34" charset="0"/>
                <a:cs typeface="Arial" pitchFamily="34" charset="0"/>
                <a:hlinkClick r:id="rId10"/>
              </a:rPr>
              <a:t>flower@fcnl.org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Hebrew Immigrant Aid Society: </a:t>
            </a:r>
            <a:r>
              <a:rPr lang="en-US" sz="1700" dirty="0" smtClean="0">
                <a:latin typeface="Arial" pitchFamily="34" charset="0"/>
                <a:cs typeface="Arial" pitchFamily="34" charset="0"/>
              </a:rPr>
              <a:t>Liza Lieberman, </a:t>
            </a:r>
            <a:r>
              <a:rPr lang="en-US" sz="1700" dirty="0" smtClean="0">
                <a:latin typeface="Arial" pitchFamily="34" charset="0"/>
                <a:cs typeface="Arial" pitchFamily="34" charset="0"/>
                <a:hlinkClick r:id="rId11"/>
              </a:rPr>
              <a:t>liza.lieberman@hias.org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Interfaith Worker Justice: </a:t>
            </a:r>
            <a:r>
              <a:rPr lang="en-US" sz="1700" dirty="0" smtClean="0">
                <a:latin typeface="Arial" pitchFamily="34" charset="0"/>
                <a:cs typeface="Arial" pitchFamily="34" charset="0"/>
              </a:rPr>
              <a:t>Michael Livingston, </a:t>
            </a:r>
            <a:r>
              <a:rPr lang="en-US" sz="1700" dirty="0" smtClean="0">
                <a:latin typeface="Arial" pitchFamily="34" charset="0"/>
                <a:cs typeface="Arial" pitchFamily="34" charset="0"/>
                <a:hlinkClick r:id="rId12"/>
              </a:rPr>
              <a:t>mlivingston@iwj.org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Irish Apostolate USA: </a:t>
            </a:r>
            <a:r>
              <a:rPr lang="en-US" sz="1700" dirty="0" smtClean="0">
                <a:latin typeface="Arial" pitchFamily="34" charset="0"/>
                <a:cs typeface="Arial" pitchFamily="34" charset="0"/>
              </a:rPr>
              <a:t>Geri Garvey, </a:t>
            </a:r>
            <a:r>
              <a:rPr lang="en-US" sz="1700" dirty="0" smtClean="0">
                <a:latin typeface="Arial" pitchFamily="34" charset="0"/>
                <a:cs typeface="Arial" pitchFamily="34" charset="0"/>
                <a:hlinkClick r:id="rId13"/>
              </a:rPr>
              <a:t>administrator@usairish.org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Islamic Information Center: </a:t>
            </a:r>
            <a:r>
              <a:rPr lang="en-US" sz="1700" dirty="0" err="1" smtClean="0">
                <a:latin typeface="Arial" pitchFamily="34" charset="0"/>
                <a:cs typeface="Arial" pitchFamily="34" charset="0"/>
              </a:rPr>
              <a:t>Hajar</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Hosseini</a:t>
            </a:r>
            <a:r>
              <a:rPr lang="en-US" sz="1700" dirty="0" smtClean="0">
                <a:latin typeface="Arial" pitchFamily="34" charset="0"/>
                <a:cs typeface="Arial" pitchFamily="34" charset="0"/>
              </a:rPr>
              <a:t>, </a:t>
            </a:r>
            <a:r>
              <a:rPr lang="en-US" sz="1700" dirty="0" smtClean="0">
                <a:latin typeface="Arial" pitchFamily="34" charset="0"/>
                <a:cs typeface="Arial" pitchFamily="34" charset="0"/>
                <a:hlinkClick r:id="rId14"/>
              </a:rPr>
              <a:t>hosseini@islamicinformationcenter.org</a:t>
            </a:r>
            <a:endParaRPr lang="en-US" sz="1700" b="1"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Jesuit Conference, </a:t>
            </a:r>
            <a:r>
              <a:rPr lang="en-US" sz="1700" dirty="0" smtClean="0">
                <a:latin typeface="Arial" pitchFamily="34" charset="0"/>
                <a:cs typeface="Arial" pitchFamily="34" charset="0"/>
              </a:rPr>
              <a:t>Shaina </a:t>
            </a:r>
            <a:r>
              <a:rPr lang="en-US" sz="1700" dirty="0" err="1" smtClean="0">
                <a:latin typeface="Arial" pitchFamily="34" charset="0"/>
                <a:cs typeface="Arial" pitchFamily="34" charset="0"/>
              </a:rPr>
              <a:t>Aber</a:t>
            </a:r>
            <a:r>
              <a:rPr lang="en-US" sz="1700" dirty="0" smtClean="0">
                <a:latin typeface="Arial" pitchFamily="34" charset="0"/>
                <a:cs typeface="Arial" pitchFamily="34" charset="0"/>
              </a:rPr>
              <a:t>, </a:t>
            </a:r>
            <a:r>
              <a:rPr lang="en-US" sz="1700" dirty="0" smtClean="0">
                <a:latin typeface="Arial" pitchFamily="34" charset="0"/>
                <a:cs typeface="Arial" pitchFamily="34" charset="0"/>
                <a:hlinkClick r:id="rId15"/>
              </a:rPr>
              <a:t>saber@jesuit.org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dirty="0">
                <a:latin typeface="Arial" pitchFamily="34" charset="0"/>
                <a:cs typeface="Arial" pitchFamily="34" charset="0"/>
              </a:rPr>
              <a:t> </a:t>
            </a:r>
            <a:r>
              <a:rPr lang="en-US" sz="1700" b="1" dirty="0" smtClean="0">
                <a:latin typeface="Arial" pitchFamily="34" charset="0"/>
                <a:cs typeface="Arial" pitchFamily="34" charset="0"/>
              </a:rPr>
              <a:t>Jesuit Refugee Service/USA, </a:t>
            </a:r>
            <a:r>
              <a:rPr lang="en-US" sz="1700" dirty="0" smtClean="0">
                <a:latin typeface="Arial" pitchFamily="34" charset="0"/>
                <a:cs typeface="Arial" pitchFamily="34" charset="0"/>
              </a:rPr>
              <a:t>Mary Small, </a:t>
            </a:r>
            <a:r>
              <a:rPr lang="en-US" sz="1700" dirty="0" smtClean="0">
                <a:latin typeface="Arial" pitchFamily="34" charset="0"/>
                <a:cs typeface="Arial" pitchFamily="34" charset="0"/>
                <a:hlinkClick r:id="rId16"/>
              </a:rPr>
              <a:t>msmall@jesuit.org</a:t>
            </a:r>
            <a:r>
              <a:rPr lang="en-US" sz="1700" dirty="0" smtClean="0">
                <a:latin typeface="Arial" pitchFamily="34" charset="0"/>
                <a:cs typeface="Arial" pitchFamily="34" charset="0"/>
              </a:rPr>
              <a:t>  </a:t>
            </a:r>
          </a:p>
          <a:p>
            <a:pPr marL="117475" indent="-117475" defTabSz="0">
              <a:lnSpc>
                <a:spcPts val="1600"/>
              </a:lnSpc>
              <a:spcBef>
                <a:spcPts val="0"/>
              </a:spcBef>
            </a:pPr>
            <a:r>
              <a:rPr lang="en-US" sz="1700" b="1" dirty="0" smtClean="0">
                <a:latin typeface="Arial" pitchFamily="34" charset="0"/>
                <a:cs typeface="Arial" pitchFamily="34" charset="0"/>
              </a:rPr>
              <a:t>Jewish Council for Public Affairs: </a:t>
            </a:r>
            <a:r>
              <a:rPr lang="en-US" sz="1700" dirty="0" err="1" smtClean="0">
                <a:latin typeface="Arial" pitchFamily="34" charset="0"/>
                <a:cs typeface="Arial" pitchFamily="34" charset="0"/>
              </a:rPr>
              <a:t>Elyssa</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Koidin</a:t>
            </a:r>
            <a:r>
              <a:rPr lang="en-US" sz="1700" dirty="0" smtClean="0">
                <a:latin typeface="Arial" pitchFamily="34" charset="0"/>
                <a:cs typeface="Arial" pitchFamily="34" charset="0"/>
              </a:rPr>
              <a:t>, </a:t>
            </a:r>
            <a:r>
              <a:rPr lang="en-US" sz="1700" dirty="0" smtClean="0">
                <a:latin typeface="Arial" pitchFamily="34" charset="0"/>
                <a:cs typeface="Arial" pitchFamily="34" charset="0"/>
                <a:hlinkClick r:id="rId17"/>
              </a:rPr>
              <a:t>ekoidin@thejcpa.org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Lutheran Immigration and Refugee Service: </a:t>
            </a:r>
            <a:r>
              <a:rPr lang="en-US" sz="1700" dirty="0" smtClean="0">
                <a:latin typeface="Arial" pitchFamily="34" charset="0"/>
                <a:cs typeface="Arial" pitchFamily="34" charset="0"/>
              </a:rPr>
              <a:t>Nora Skelly, </a:t>
            </a:r>
            <a:r>
              <a:rPr lang="en-US" sz="1700" dirty="0" smtClean="0">
                <a:latin typeface="Arial" pitchFamily="34" charset="0"/>
                <a:cs typeface="Arial" pitchFamily="34" charset="0"/>
                <a:hlinkClick r:id="rId18"/>
              </a:rPr>
              <a:t>nskelly@lirs.org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Mennonite Central Committee: </a:t>
            </a:r>
            <a:r>
              <a:rPr lang="en-US" sz="1700" dirty="0" smtClean="0">
                <a:latin typeface="Arial" pitchFamily="34" charset="0"/>
                <a:cs typeface="Arial" pitchFamily="34" charset="0"/>
              </a:rPr>
              <a:t>Tammy Alexander, </a:t>
            </a:r>
            <a:r>
              <a:rPr lang="en-US" sz="1700" dirty="0" smtClean="0">
                <a:latin typeface="Arial" pitchFamily="34" charset="0"/>
                <a:cs typeface="Arial" pitchFamily="34" charset="0"/>
                <a:hlinkClick r:id="rId19"/>
              </a:rPr>
              <a:t>talexander@mcc.org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Muslim Public Affairs Council: </a:t>
            </a:r>
            <a:r>
              <a:rPr lang="en-US" sz="1700" dirty="0" err="1" smtClean="0">
                <a:latin typeface="Arial" pitchFamily="34" charset="0"/>
                <a:cs typeface="Arial" pitchFamily="34" charset="0"/>
              </a:rPr>
              <a:t>Hoda</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Elshishtawy</a:t>
            </a:r>
            <a:r>
              <a:rPr lang="en-US" sz="1700" dirty="0" smtClean="0">
                <a:latin typeface="Arial" pitchFamily="34" charset="0"/>
                <a:cs typeface="Arial" pitchFamily="34" charset="0"/>
              </a:rPr>
              <a:t>, </a:t>
            </a:r>
            <a:r>
              <a:rPr lang="en-US" sz="1700" dirty="0" smtClean="0">
                <a:latin typeface="Arial" pitchFamily="34" charset="0"/>
                <a:cs typeface="Arial" pitchFamily="34" charset="0"/>
                <a:hlinkClick r:id="rId20"/>
              </a:rPr>
              <a:t>hoda@mpac.org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Sisters of the Good Shepherd: </a:t>
            </a:r>
            <a:r>
              <a:rPr lang="en-US" sz="1700" dirty="0" smtClean="0">
                <a:latin typeface="Arial" pitchFamily="34" charset="0"/>
                <a:cs typeface="Arial" pitchFamily="34" charset="0"/>
              </a:rPr>
              <a:t>Larry Couch, </a:t>
            </a:r>
            <a:r>
              <a:rPr lang="en-US" sz="1700" dirty="0" smtClean="0">
                <a:latin typeface="Arial" pitchFamily="34" charset="0"/>
                <a:cs typeface="Arial" pitchFamily="34" charset="0"/>
                <a:hlinkClick r:id="rId21"/>
              </a:rPr>
              <a:t>lclobbyist@gsadvocacy.org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NETWORK: </a:t>
            </a:r>
            <a:r>
              <a:rPr lang="en-US" sz="1700" dirty="0" smtClean="0">
                <a:latin typeface="Arial" pitchFamily="34" charset="0"/>
                <a:cs typeface="Arial" pitchFamily="34" charset="0"/>
              </a:rPr>
              <a:t>Sr. Mary Ellen Lacy, D.C., </a:t>
            </a:r>
            <a:r>
              <a:rPr lang="en-US" sz="1700" dirty="0" smtClean="0">
                <a:latin typeface="Arial" pitchFamily="34" charset="0"/>
                <a:cs typeface="Arial" pitchFamily="34" charset="0"/>
                <a:hlinkClick r:id="rId22"/>
              </a:rPr>
              <a:t>melacy@networklobby.org</a:t>
            </a:r>
            <a:r>
              <a:rPr lang="en-US" sz="1700" dirty="0" smtClean="0">
                <a:latin typeface="Arial" pitchFamily="34" charset="0"/>
                <a:cs typeface="Arial" pitchFamily="34" charset="0"/>
              </a:rPr>
              <a:t> </a:t>
            </a:r>
          </a:p>
          <a:p>
            <a:pPr marL="117475" indent="-117475" defTabSz="0">
              <a:lnSpc>
                <a:spcPts val="1600"/>
              </a:lnSpc>
              <a:spcBef>
                <a:spcPts val="0"/>
              </a:spcBef>
            </a:pPr>
            <a:r>
              <a:rPr lang="en-US" sz="1700" b="1" dirty="0" err="1" smtClean="0">
                <a:latin typeface="Arial" pitchFamily="34" charset="0"/>
                <a:cs typeface="Arial" pitchFamily="34" charset="0"/>
              </a:rPr>
              <a:t>Pax</a:t>
            </a:r>
            <a:r>
              <a:rPr lang="en-US" sz="1700" b="1" dirty="0" smtClean="0">
                <a:latin typeface="Arial" pitchFamily="34" charset="0"/>
                <a:cs typeface="Arial" pitchFamily="34" charset="0"/>
              </a:rPr>
              <a:t> Christi: </a:t>
            </a:r>
            <a:r>
              <a:rPr lang="en-US" sz="1700" dirty="0" smtClean="0">
                <a:latin typeface="Arial" pitchFamily="34" charset="0"/>
                <a:cs typeface="Arial" pitchFamily="34" charset="0"/>
              </a:rPr>
              <a:t>Scott Wright, </a:t>
            </a:r>
            <a:r>
              <a:rPr lang="en-US" sz="1700" dirty="0" smtClean="0">
                <a:latin typeface="Arial" pitchFamily="34" charset="0"/>
                <a:cs typeface="Arial" pitchFamily="34" charset="0"/>
                <a:hlinkClick r:id="rId23"/>
              </a:rPr>
              <a:t>scott@tassc.org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PICO: </a:t>
            </a:r>
            <a:r>
              <a:rPr lang="en-US" sz="1700" dirty="0" err="1" smtClean="0">
                <a:latin typeface="Arial" pitchFamily="34" charset="0"/>
                <a:cs typeface="Arial" pitchFamily="34" charset="0"/>
              </a:rPr>
              <a:t>Heibi</a:t>
            </a:r>
            <a:r>
              <a:rPr lang="en-US" sz="1700" dirty="0" smtClean="0">
                <a:latin typeface="Arial" pitchFamily="34" charset="0"/>
                <a:cs typeface="Arial" pitchFamily="34" charset="0"/>
              </a:rPr>
              <a:t> Thompson, </a:t>
            </a:r>
            <a:r>
              <a:rPr lang="en-US" sz="1700" dirty="0" smtClean="0">
                <a:latin typeface="Arial" pitchFamily="34" charset="0"/>
                <a:cs typeface="Arial" pitchFamily="34" charset="0"/>
                <a:hlinkClick r:id="rId24"/>
              </a:rPr>
              <a:t>hthompson@piconetwork.org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Presbyterian Church, USA: </a:t>
            </a:r>
            <a:r>
              <a:rPr lang="en-US" sz="1700" dirty="0" smtClean="0">
                <a:latin typeface="Arial" pitchFamily="34" charset="0"/>
                <a:cs typeface="Arial" pitchFamily="34" charset="0"/>
              </a:rPr>
              <a:t>Melissa Gee, </a:t>
            </a:r>
            <a:r>
              <a:rPr lang="en-US" sz="1700" u="sng" dirty="0" smtClean="0">
                <a:latin typeface="Arial" pitchFamily="34" charset="0"/>
                <a:cs typeface="Arial" pitchFamily="34" charset="0"/>
                <a:hlinkClick r:id="rId25"/>
              </a:rPr>
              <a:t>melissa.davis@pcusa.org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Sisters of Mercy of the Americas: </a:t>
            </a:r>
            <a:r>
              <a:rPr lang="en-US" sz="1700" dirty="0" smtClean="0">
                <a:latin typeface="Arial" pitchFamily="34" charset="0"/>
                <a:cs typeface="Arial" pitchFamily="34" charset="0"/>
              </a:rPr>
              <a:t>Ryan Murphy, </a:t>
            </a:r>
            <a:r>
              <a:rPr lang="en-US" sz="1700" dirty="0" smtClean="0">
                <a:latin typeface="Arial" pitchFamily="34" charset="0"/>
                <a:cs typeface="Arial" pitchFamily="34" charset="0"/>
                <a:hlinkClick r:id="rId26"/>
              </a:rPr>
              <a:t>rmurphy@sistersofmercy.org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Sojourners: </a:t>
            </a:r>
            <a:r>
              <a:rPr lang="en-US" sz="1700" dirty="0" err="1" smtClean="0">
                <a:latin typeface="Arial" pitchFamily="34" charset="0"/>
                <a:cs typeface="Arial" pitchFamily="34" charset="0"/>
              </a:rPr>
              <a:t>Ivone</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Guillen</a:t>
            </a:r>
            <a:r>
              <a:rPr lang="en-US" sz="1700" dirty="0" smtClean="0">
                <a:latin typeface="Arial" pitchFamily="34" charset="0"/>
                <a:cs typeface="Arial" pitchFamily="34" charset="0"/>
              </a:rPr>
              <a:t>, </a:t>
            </a:r>
            <a:r>
              <a:rPr lang="en-US" sz="1700" dirty="0" smtClean="0">
                <a:latin typeface="Arial" pitchFamily="34" charset="0"/>
                <a:cs typeface="Arial" pitchFamily="34" charset="0"/>
                <a:hlinkClick r:id="rId27"/>
              </a:rPr>
              <a:t>iguillen@sojo.net</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Union for Reform Judaism</a:t>
            </a:r>
            <a:r>
              <a:rPr lang="en-US" sz="1700" dirty="0" smtClean="0">
                <a:latin typeface="Arial" pitchFamily="34" charset="0"/>
                <a:cs typeface="Arial" pitchFamily="34" charset="0"/>
              </a:rPr>
              <a:t>: Sarah </a:t>
            </a:r>
            <a:r>
              <a:rPr lang="en-US" sz="1700" dirty="0" err="1" smtClean="0">
                <a:latin typeface="Arial" pitchFamily="34" charset="0"/>
                <a:cs typeface="Arial" pitchFamily="34" charset="0"/>
              </a:rPr>
              <a:t>Krinsky</a:t>
            </a:r>
            <a:r>
              <a:rPr lang="en-US" sz="1700" dirty="0" smtClean="0">
                <a:latin typeface="Arial" pitchFamily="34" charset="0"/>
                <a:cs typeface="Arial" pitchFamily="34" charset="0"/>
              </a:rPr>
              <a:t>, </a:t>
            </a:r>
            <a:r>
              <a:rPr lang="en-US" sz="1700" dirty="0" smtClean="0">
                <a:latin typeface="Arial" pitchFamily="34" charset="0"/>
                <a:cs typeface="Arial" pitchFamily="34" charset="0"/>
                <a:hlinkClick r:id="rId28"/>
              </a:rPr>
              <a:t>skrinsky@rac.org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Unitarian Universalist Association: </a:t>
            </a:r>
            <a:r>
              <a:rPr lang="en-US" sz="1700" dirty="0" smtClean="0">
                <a:latin typeface="Arial" pitchFamily="34" charset="0"/>
                <a:cs typeface="Arial" pitchFamily="34" charset="0"/>
              </a:rPr>
              <a:t>Jen </a:t>
            </a:r>
            <a:r>
              <a:rPr lang="en-US" sz="1700" dirty="0" err="1" smtClean="0">
                <a:latin typeface="Arial" pitchFamily="34" charset="0"/>
                <a:cs typeface="Arial" pitchFamily="34" charset="0"/>
              </a:rPr>
              <a:t>Toth</a:t>
            </a:r>
            <a:r>
              <a:rPr lang="en-US" sz="1700" dirty="0" smtClean="0">
                <a:latin typeface="Arial" pitchFamily="34" charset="0"/>
                <a:cs typeface="Arial" pitchFamily="34" charset="0"/>
              </a:rPr>
              <a:t>, </a:t>
            </a:r>
            <a:r>
              <a:rPr lang="en-US" sz="1700" dirty="0" smtClean="0">
                <a:latin typeface="Arial" pitchFamily="34" charset="0"/>
                <a:cs typeface="Arial" pitchFamily="34" charset="0"/>
                <a:hlinkClick r:id="rId29"/>
              </a:rPr>
              <a:t>JToth@uua.org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United Church of Christ: </a:t>
            </a:r>
            <a:r>
              <a:rPr lang="en-US" sz="1700" dirty="0" smtClean="0">
                <a:latin typeface="Arial" pitchFamily="34" charset="0"/>
                <a:cs typeface="Arial" pitchFamily="34" charset="0"/>
              </a:rPr>
              <a:t>Rev. Mari </a:t>
            </a:r>
            <a:r>
              <a:rPr lang="en-US" sz="1700" dirty="0" err="1" smtClean="0">
                <a:latin typeface="Arial" pitchFamily="34" charset="0"/>
                <a:cs typeface="Arial" pitchFamily="34" charset="0"/>
              </a:rPr>
              <a:t>Castellanos</a:t>
            </a:r>
            <a:r>
              <a:rPr lang="en-US" sz="1700" dirty="0" smtClean="0">
                <a:latin typeface="Arial" pitchFamily="34" charset="0"/>
                <a:cs typeface="Arial" pitchFamily="34" charset="0"/>
              </a:rPr>
              <a:t>, </a:t>
            </a:r>
            <a:r>
              <a:rPr lang="en-US" sz="1700" dirty="0" smtClean="0">
                <a:latin typeface="Arial" pitchFamily="34" charset="0"/>
                <a:cs typeface="Arial" pitchFamily="34" charset="0"/>
                <a:hlinkClick r:id="rId30"/>
              </a:rPr>
              <a:t>castellm@ucc.org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United Methodist Church: </a:t>
            </a:r>
            <a:r>
              <a:rPr lang="en-US" sz="1700" dirty="0" smtClean="0">
                <a:latin typeface="Arial" pitchFamily="34" charset="0"/>
                <a:cs typeface="Arial" pitchFamily="34" charset="0"/>
              </a:rPr>
              <a:t>Bill </a:t>
            </a:r>
            <a:r>
              <a:rPr lang="en-US" sz="1700" dirty="0" err="1" smtClean="0">
                <a:latin typeface="Arial" pitchFamily="34" charset="0"/>
                <a:cs typeface="Arial" pitchFamily="34" charset="0"/>
              </a:rPr>
              <a:t>Mefford</a:t>
            </a:r>
            <a:r>
              <a:rPr lang="en-US" sz="1700" dirty="0" smtClean="0">
                <a:latin typeface="Arial" pitchFamily="34" charset="0"/>
                <a:cs typeface="Arial" pitchFamily="34" charset="0"/>
              </a:rPr>
              <a:t>, </a:t>
            </a:r>
            <a:r>
              <a:rPr lang="en-US" sz="1700" dirty="0" smtClean="0">
                <a:latin typeface="Arial" pitchFamily="34" charset="0"/>
                <a:cs typeface="Arial" pitchFamily="34" charset="0"/>
                <a:hlinkClick r:id="rId31"/>
              </a:rPr>
              <a:t>bmefford@umc-gbcs.org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UNITED SIHKS</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Harpreet</a:t>
            </a:r>
            <a:r>
              <a:rPr lang="en-US" sz="1700" dirty="0" smtClean="0">
                <a:latin typeface="Arial" pitchFamily="34" charset="0"/>
                <a:cs typeface="Arial" pitchFamily="34" charset="0"/>
              </a:rPr>
              <a:t> Singh, </a:t>
            </a:r>
            <a:r>
              <a:rPr lang="en-US" sz="1700" dirty="0" smtClean="0">
                <a:latin typeface="Arial" pitchFamily="34" charset="0"/>
                <a:cs typeface="Arial" pitchFamily="34" charset="0"/>
                <a:hlinkClick r:id="rId32"/>
              </a:rPr>
              <a:t>harpreet.singh@unitedsikhs.org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U.S. Conference of Catholic Bishops: </a:t>
            </a:r>
            <a:r>
              <a:rPr lang="en-US" sz="1700" dirty="0" smtClean="0">
                <a:latin typeface="Arial" pitchFamily="34" charset="0"/>
                <a:cs typeface="Arial" pitchFamily="34" charset="0"/>
              </a:rPr>
              <a:t>Kevin Appleby, </a:t>
            </a:r>
            <a:r>
              <a:rPr lang="en-US" sz="1700" dirty="0" smtClean="0">
                <a:latin typeface="Arial" pitchFamily="34" charset="0"/>
                <a:cs typeface="Arial" pitchFamily="34" charset="0"/>
                <a:hlinkClick r:id="rId33"/>
              </a:rPr>
              <a:t>kappleby@usccb.org</a:t>
            </a:r>
            <a:endParaRPr lang="en-US" sz="1700" dirty="0" smtClean="0">
              <a:latin typeface="Arial" pitchFamily="34" charset="0"/>
              <a:cs typeface="Arial" pitchFamily="34" charset="0"/>
            </a:endParaRPr>
          </a:p>
          <a:p>
            <a:pPr marL="117475" indent="-117475" defTabSz="0">
              <a:lnSpc>
                <a:spcPts val="1600"/>
              </a:lnSpc>
              <a:spcBef>
                <a:spcPts val="0"/>
              </a:spcBef>
            </a:pPr>
            <a:r>
              <a:rPr lang="en-US" sz="1700" b="1" dirty="0" smtClean="0">
                <a:latin typeface="Arial" pitchFamily="34" charset="0"/>
                <a:cs typeface="Arial" pitchFamily="34" charset="0"/>
              </a:rPr>
              <a:t>World Relief: </a:t>
            </a:r>
            <a:r>
              <a:rPr lang="en-US" sz="1700" dirty="0" smtClean="0">
                <a:latin typeface="Arial" pitchFamily="34" charset="0"/>
                <a:cs typeface="Arial" pitchFamily="34" charset="0"/>
              </a:rPr>
              <a:t>Jenny Yang, </a:t>
            </a:r>
            <a:r>
              <a:rPr lang="en-US" sz="1700" dirty="0" smtClean="0">
                <a:latin typeface="Arial" pitchFamily="34" charset="0"/>
                <a:cs typeface="Arial" pitchFamily="34" charset="0"/>
                <a:hlinkClick r:id="rId34"/>
              </a:rPr>
              <a:t>jgyang@worldrelief.org</a:t>
            </a:r>
            <a:endParaRPr lang="en-US" sz="17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774" y="1663871"/>
            <a:ext cx="8343726" cy="5262979"/>
          </a:xfrm>
          <a:prstGeom prst="rect">
            <a:avLst/>
          </a:prstGeom>
          <a:noFill/>
        </p:spPr>
        <p:txBody>
          <a:bodyPr wrap="square" rtlCol="0">
            <a:spAutoFit/>
          </a:bodyPr>
          <a:lstStyle/>
          <a:p>
            <a:r>
              <a:rPr lang="en-US" sz="2000" dirty="0"/>
              <a:t>4:00 </a:t>
            </a:r>
            <a:r>
              <a:rPr lang="en-US" sz="2000" dirty="0" smtClean="0"/>
              <a:t> </a:t>
            </a:r>
            <a:r>
              <a:rPr lang="en-US" sz="2000" dirty="0"/>
              <a:t>Welcome &amp; overview </a:t>
            </a:r>
            <a:r>
              <a:rPr lang="en-US" sz="2000" dirty="0" smtClean="0"/>
              <a:t>– </a:t>
            </a:r>
            <a:r>
              <a:rPr lang="en-US" sz="2000" b="1" dirty="0" smtClean="0"/>
              <a:t>Sharon Stanley-Rea </a:t>
            </a:r>
            <a:r>
              <a:rPr lang="en-US" sz="2000" dirty="0" smtClean="0"/>
              <a:t>(Disciples of Christ)</a:t>
            </a:r>
            <a:endParaRPr lang="en-US" sz="2000" dirty="0"/>
          </a:p>
          <a:p>
            <a:r>
              <a:rPr lang="en-US" sz="2000" dirty="0"/>
              <a:t> </a:t>
            </a:r>
          </a:p>
          <a:p>
            <a:r>
              <a:rPr lang="en-US" sz="2000" dirty="0" smtClean="0"/>
              <a:t>4:05- </a:t>
            </a:r>
            <a:r>
              <a:rPr lang="en-US" sz="2000" b="1" dirty="0"/>
              <a:t>What Just Happened In the Senate…and What’s Next? </a:t>
            </a:r>
            <a:r>
              <a:rPr lang="en-US" sz="2000" dirty="0" smtClean="0"/>
              <a:t>– </a:t>
            </a:r>
            <a:r>
              <a:rPr lang="en-US" sz="2000" dirty="0"/>
              <a:t>Jen </a:t>
            </a:r>
            <a:r>
              <a:rPr lang="en-US" sz="2000" dirty="0" err="1"/>
              <a:t>Smyers</a:t>
            </a:r>
            <a:r>
              <a:rPr lang="en-US" sz="2000" dirty="0"/>
              <a:t>, Associate Director, Immigration &amp; Refugee Policy, </a:t>
            </a:r>
            <a:r>
              <a:rPr lang="en-US" sz="2000" dirty="0" smtClean="0"/>
              <a:t>CWS </a:t>
            </a:r>
          </a:p>
          <a:p>
            <a:r>
              <a:rPr lang="en-US" sz="2000" dirty="0"/>
              <a:t> </a:t>
            </a:r>
          </a:p>
          <a:p>
            <a:r>
              <a:rPr lang="en-US" sz="2000" dirty="0" smtClean="0"/>
              <a:t>4:15- </a:t>
            </a:r>
            <a:r>
              <a:rPr lang="en-US" sz="2000" b="1" dirty="0"/>
              <a:t>Flying In to Advocate in DC…and How I’m Advocating Now After Coming </a:t>
            </a:r>
            <a:r>
              <a:rPr lang="en-US" sz="2000" b="1" dirty="0" smtClean="0"/>
              <a:t>Home- </a:t>
            </a:r>
            <a:r>
              <a:rPr lang="en-US" sz="2000" dirty="0"/>
              <a:t>Lyndon Rogers from Texas, and </a:t>
            </a:r>
            <a:r>
              <a:rPr lang="en-US" sz="2000" dirty="0" err="1"/>
              <a:t>Kels</a:t>
            </a:r>
            <a:r>
              <a:rPr lang="en-US" sz="2000" dirty="0"/>
              <a:t> Phelps from </a:t>
            </a:r>
            <a:r>
              <a:rPr lang="en-US" sz="2000" dirty="0" smtClean="0"/>
              <a:t>Montana, participants </a:t>
            </a:r>
            <a:r>
              <a:rPr lang="en-US" sz="2000" dirty="0"/>
              <a:t>from last week’s DC Faith Fly In for Immigration</a:t>
            </a:r>
          </a:p>
          <a:p>
            <a:r>
              <a:rPr lang="en-US" sz="2000" dirty="0"/>
              <a:t> </a:t>
            </a:r>
          </a:p>
          <a:p>
            <a:r>
              <a:rPr lang="en-US" sz="2000" dirty="0" smtClean="0"/>
              <a:t>4:25- </a:t>
            </a:r>
            <a:r>
              <a:rPr lang="en-US" sz="2000" b="1" dirty="0"/>
              <a:t>Focusing On the House:  Effective Talking Points for Visits with </a:t>
            </a:r>
            <a:r>
              <a:rPr lang="en-US" sz="2000" b="1" dirty="0" smtClean="0"/>
              <a:t>Representatives- </a:t>
            </a:r>
            <a:r>
              <a:rPr lang="en-US" sz="2000" dirty="0"/>
              <a:t>Mary Small, Associate Director for Policy, Jesuit Refugee </a:t>
            </a:r>
            <a:r>
              <a:rPr lang="en-US" sz="2000" dirty="0" smtClean="0"/>
              <a:t>Service/USA and Ryan </a:t>
            </a:r>
            <a:r>
              <a:rPr lang="en-US" sz="2000" dirty="0"/>
              <a:t>Murphy, Policy Specialist, Sisters of Mercy</a:t>
            </a:r>
            <a:r>
              <a:rPr lang="en-US" sz="2000" b="1" dirty="0"/>
              <a:t> </a:t>
            </a:r>
            <a:endParaRPr lang="en-US" sz="2000" dirty="0"/>
          </a:p>
          <a:p>
            <a:r>
              <a:rPr lang="en-US" sz="2000" dirty="0"/>
              <a:t> </a:t>
            </a:r>
            <a:r>
              <a:rPr lang="en-US" sz="2000" dirty="0" smtClean="0"/>
              <a:t> </a:t>
            </a:r>
          </a:p>
          <a:p>
            <a:r>
              <a:rPr lang="en-US" sz="2000" dirty="0" smtClean="0"/>
              <a:t>4:40 </a:t>
            </a:r>
            <a:r>
              <a:rPr lang="en-US" sz="2000" dirty="0"/>
              <a:t>-</a:t>
            </a:r>
            <a:r>
              <a:rPr lang="en-US" sz="2000" dirty="0" smtClean="0"/>
              <a:t> </a:t>
            </a:r>
            <a:r>
              <a:rPr lang="en-US" sz="2000" b="1" dirty="0" smtClean="0"/>
              <a:t>Q &amp;A</a:t>
            </a:r>
          </a:p>
          <a:p>
            <a:endParaRPr lang="en-US" sz="2000" b="1" dirty="0"/>
          </a:p>
          <a:p>
            <a:r>
              <a:rPr lang="en-US" sz="2000" dirty="0" smtClean="0"/>
              <a:t>4:55 – </a:t>
            </a:r>
            <a:r>
              <a:rPr lang="en-US" sz="2000" b="1" dirty="0" smtClean="0"/>
              <a:t>Conclude </a:t>
            </a:r>
            <a:endParaRPr lang="en-US" sz="2000" b="1" dirty="0"/>
          </a:p>
          <a:p>
            <a:endParaRPr lang="en-US" sz="1600" dirty="0" smtClean="0"/>
          </a:p>
        </p:txBody>
      </p:sp>
      <p:sp>
        <p:nvSpPr>
          <p:cNvPr id="3" name="TextBox 2"/>
          <p:cNvSpPr txBox="1"/>
          <p:nvPr/>
        </p:nvSpPr>
        <p:spPr>
          <a:xfrm>
            <a:off x="1539508" y="408563"/>
            <a:ext cx="4443849" cy="769441"/>
          </a:xfrm>
          <a:prstGeom prst="rect">
            <a:avLst/>
          </a:prstGeom>
          <a:noFill/>
        </p:spPr>
        <p:txBody>
          <a:bodyPr wrap="square" rtlCol="0">
            <a:spAutoFit/>
          </a:bodyPr>
          <a:lstStyle/>
          <a:p>
            <a:r>
              <a:rPr lang="en-US" sz="4400" b="1" dirty="0" smtClean="0">
                <a:solidFill>
                  <a:schemeClr val="tx2">
                    <a:lumMod val="75000"/>
                  </a:schemeClr>
                </a:solidFill>
              </a:rPr>
              <a:t>AGENDA</a:t>
            </a:r>
            <a:endParaRPr lang="en-US" sz="4400" b="1" dirty="0">
              <a:solidFill>
                <a:schemeClr val="tx2">
                  <a:lumMod val="75000"/>
                </a:schemeClr>
              </a:solidFill>
            </a:endParaRPr>
          </a:p>
        </p:txBody>
      </p:sp>
    </p:spTree>
    <p:extLst>
      <p:ext uri="{BB962C8B-B14F-4D97-AF65-F5344CB8AC3E}">
        <p14:creationId xmlns:p14="http://schemas.microsoft.com/office/powerpoint/2010/main" val="2723772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45936"/>
            <a:ext cx="6259728" cy="707886"/>
          </a:xfrm>
          <a:prstGeom prst="rect">
            <a:avLst/>
          </a:prstGeom>
          <a:noFill/>
        </p:spPr>
        <p:txBody>
          <a:bodyPr wrap="square" rtlCol="0">
            <a:spAutoFit/>
          </a:bodyPr>
          <a:lstStyle/>
          <a:p>
            <a:pPr algn="ctr"/>
            <a:r>
              <a:rPr lang="en-US" sz="4000" b="1" dirty="0" smtClean="0">
                <a:solidFill>
                  <a:schemeClr val="tx2">
                    <a:lumMod val="75000"/>
                  </a:schemeClr>
                </a:solidFill>
              </a:rPr>
              <a:t>Resources</a:t>
            </a:r>
            <a:endParaRPr lang="en-US" sz="4000" b="1" dirty="0">
              <a:solidFill>
                <a:schemeClr val="tx2">
                  <a:lumMod val="75000"/>
                </a:schemeClr>
              </a:solidFill>
            </a:endParaRPr>
          </a:p>
        </p:txBody>
      </p:sp>
      <p:sp>
        <p:nvSpPr>
          <p:cNvPr id="2" name="TextBox 1"/>
          <p:cNvSpPr txBox="1"/>
          <p:nvPr/>
        </p:nvSpPr>
        <p:spPr>
          <a:xfrm>
            <a:off x="198120" y="1508760"/>
            <a:ext cx="8945880" cy="4801314"/>
          </a:xfrm>
          <a:prstGeom prst="rect">
            <a:avLst/>
          </a:prstGeom>
          <a:noFill/>
        </p:spPr>
        <p:txBody>
          <a:bodyPr wrap="square" rtlCol="0">
            <a:spAutoFit/>
          </a:bodyPr>
          <a:lstStyle/>
          <a:p>
            <a:pPr marL="285750" indent="-285750">
              <a:buFont typeface="Arial" pitchFamily="34" charset="0"/>
              <a:buChar char="•"/>
            </a:pPr>
            <a:r>
              <a:rPr lang="en-US" sz="3600" dirty="0" smtClean="0"/>
              <a:t>National Immigration Law Center Analysis: </a:t>
            </a:r>
            <a:r>
              <a:rPr lang="en-US" sz="3600" dirty="0">
                <a:hlinkClick r:id="rId2"/>
              </a:rPr>
              <a:t>http://nilc.org/irsenate2013.html</a:t>
            </a:r>
            <a:r>
              <a:rPr lang="en-US" sz="3600" dirty="0" smtClean="0"/>
              <a:t> </a:t>
            </a:r>
          </a:p>
          <a:p>
            <a:pPr marL="285750" indent="-285750">
              <a:buFont typeface="Arial" pitchFamily="34" charset="0"/>
              <a:buChar char="•"/>
            </a:pPr>
            <a:r>
              <a:rPr lang="en-US" sz="3600" dirty="0"/>
              <a:t> </a:t>
            </a:r>
            <a:r>
              <a:rPr lang="en-US" sz="3600" dirty="0" smtClean="0"/>
              <a:t>IIC Member Statements on passage: </a:t>
            </a:r>
            <a:r>
              <a:rPr lang="en-US" sz="3600" dirty="0" smtClean="0">
                <a:hlinkClick r:id="rId3"/>
              </a:rPr>
              <a:t>www.interfaithimmigration.org/2013/06/27/coalition-members-respond-to-senate-passage-of-the-immigration-reform-bill</a:t>
            </a:r>
            <a:endParaRPr lang="en-US" sz="3600" dirty="0" smtClean="0"/>
          </a:p>
          <a:p>
            <a:pPr marL="285750" indent="-285750">
              <a:buFont typeface="Arial" pitchFamily="34" charset="0"/>
              <a:buChar char="•"/>
            </a:pPr>
            <a:r>
              <a:rPr lang="en-US" sz="3600" dirty="0" smtClean="0"/>
              <a:t>Top 5 Things Senate Bill Accomplishes: </a:t>
            </a:r>
            <a:r>
              <a:rPr lang="en-US" sz="3600" dirty="0" smtClean="0">
                <a:hlinkClick r:id="rId4"/>
              </a:rPr>
              <a:t>www.americanprogress.org</a:t>
            </a:r>
            <a:endParaRPr lang="en-US" sz="3600" dirty="0"/>
          </a:p>
          <a:p>
            <a:endParaRPr lang="en-US" dirty="0"/>
          </a:p>
        </p:txBody>
      </p:sp>
    </p:spTree>
    <p:extLst>
      <p:ext uri="{BB962C8B-B14F-4D97-AF65-F5344CB8AC3E}">
        <p14:creationId xmlns:p14="http://schemas.microsoft.com/office/powerpoint/2010/main" val="142161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65760"/>
            <a:ext cx="6446520" cy="677108"/>
          </a:xfrm>
          <a:prstGeom prst="rect">
            <a:avLst/>
          </a:prstGeom>
          <a:noFill/>
        </p:spPr>
        <p:txBody>
          <a:bodyPr wrap="square" rtlCol="0">
            <a:spAutoFit/>
          </a:bodyPr>
          <a:lstStyle/>
          <a:p>
            <a:r>
              <a:rPr lang="en-US" sz="3800" b="1" dirty="0">
                <a:solidFill>
                  <a:schemeClr val="tx2">
                    <a:lumMod val="75000"/>
                  </a:schemeClr>
                </a:solidFill>
              </a:rPr>
              <a:t>What </a:t>
            </a:r>
            <a:r>
              <a:rPr lang="en-US" sz="3800" b="1" dirty="0" smtClean="0">
                <a:solidFill>
                  <a:schemeClr val="tx2">
                    <a:lumMod val="75000"/>
                  </a:schemeClr>
                </a:solidFill>
              </a:rPr>
              <a:t>Happened in the Senate?</a:t>
            </a:r>
            <a:endParaRPr lang="en-US" sz="3800" dirty="0">
              <a:solidFill>
                <a:schemeClr val="tx2">
                  <a:lumMod val="75000"/>
                </a:schemeClr>
              </a:solidFill>
            </a:endParaRPr>
          </a:p>
        </p:txBody>
      </p:sp>
      <p:sp>
        <p:nvSpPr>
          <p:cNvPr id="3" name="TextBox 2"/>
          <p:cNvSpPr txBox="1"/>
          <p:nvPr/>
        </p:nvSpPr>
        <p:spPr>
          <a:xfrm>
            <a:off x="0" y="1615440"/>
            <a:ext cx="9144000" cy="5524589"/>
          </a:xfrm>
          <a:prstGeom prst="rect">
            <a:avLst/>
          </a:prstGeom>
          <a:noFill/>
        </p:spPr>
        <p:txBody>
          <a:bodyPr wrap="square" rtlCol="0">
            <a:spAutoFit/>
          </a:bodyPr>
          <a:lstStyle/>
          <a:p>
            <a:pPr marL="228600" indent="-228600">
              <a:buFont typeface="Arial" pitchFamily="34" charset="0"/>
              <a:buChar char="•"/>
            </a:pPr>
            <a:r>
              <a:rPr lang="en-US" sz="2300" dirty="0" smtClean="0"/>
              <a:t>S.744 was introduced in the Senate on April 16, 2013</a:t>
            </a:r>
          </a:p>
          <a:p>
            <a:pPr marL="228600" indent="-228600">
              <a:buFont typeface="Arial" pitchFamily="34" charset="0"/>
              <a:buChar char="•"/>
            </a:pPr>
            <a:r>
              <a:rPr lang="en-US" sz="2300" dirty="0" smtClean="0"/>
              <a:t>301 amendments were proposed by Senate Judiciary Committee members. A third of those were considered and 92 were incorporated into the bill by voice vote. We were able to soundly defeat the worst anti-immigrant amendments in committee and gain modest improvements.</a:t>
            </a:r>
          </a:p>
          <a:p>
            <a:pPr marL="228600" indent="-228600">
              <a:buFont typeface="Arial" pitchFamily="34" charset="0"/>
              <a:buChar char="•"/>
            </a:pPr>
            <a:r>
              <a:rPr lang="en-US" sz="2300" dirty="0" smtClean="0"/>
              <a:t>On May 21, S.744 passed 13-5 out of the Senate Judiciary Committee.</a:t>
            </a:r>
          </a:p>
          <a:p>
            <a:pPr marL="228600" indent="-228600">
              <a:buFont typeface="Arial" pitchFamily="34" charset="0"/>
              <a:buChar char="•"/>
            </a:pPr>
            <a:r>
              <a:rPr lang="en-US" sz="2300" dirty="0" smtClean="0"/>
              <a:t>S.744 then went to the full Senate floor for further amendments and debate.  More than 600 amendments were introduced, but only a few were actually voted on. The most controversial and </a:t>
            </a:r>
            <a:r>
              <a:rPr lang="en-US" sz="2300" dirty="0" smtClean="0"/>
              <a:t>disappointing </a:t>
            </a:r>
            <a:r>
              <a:rPr lang="en-US" sz="2300" dirty="0" smtClean="0"/>
              <a:t>amendment was the Corker/</a:t>
            </a:r>
            <a:r>
              <a:rPr lang="en-US" sz="2300" dirty="0" err="1" smtClean="0"/>
              <a:t>Hoeven</a:t>
            </a:r>
            <a:r>
              <a:rPr lang="en-US" sz="2300" dirty="0" smtClean="0"/>
              <a:t> amendment (see next slide).</a:t>
            </a:r>
          </a:p>
          <a:p>
            <a:pPr marL="228600" indent="-228600">
              <a:buFont typeface="Arial" pitchFamily="34" charset="0"/>
              <a:buChar char="•"/>
            </a:pPr>
            <a:r>
              <a:rPr lang="en-US" sz="2300" dirty="0" smtClean="0"/>
              <a:t>The Corker/</a:t>
            </a:r>
            <a:r>
              <a:rPr lang="en-US" sz="2300" dirty="0" err="1" smtClean="0"/>
              <a:t>Hoeven</a:t>
            </a:r>
            <a:r>
              <a:rPr lang="en-US" sz="2300" dirty="0" smtClean="0"/>
              <a:t> amendment was added to the base bill and included in a substitute bill, which passed the Senate.</a:t>
            </a:r>
          </a:p>
          <a:p>
            <a:pPr marL="228600" indent="-228600">
              <a:buFont typeface="Arial" pitchFamily="34" charset="0"/>
              <a:buChar char="•"/>
            </a:pPr>
            <a:r>
              <a:rPr lang="en-US" sz="2300" dirty="0" smtClean="0"/>
              <a:t>The bill passed the senate with a robust bi-partisan vote of 68 to 32.</a:t>
            </a:r>
          </a:p>
          <a:p>
            <a:endParaRPr lang="en-US" dirty="0" smtClean="0"/>
          </a:p>
          <a:p>
            <a:endParaRPr lang="en-US" dirty="0" smtClean="0"/>
          </a:p>
          <a:p>
            <a:endParaRPr lang="en-US" dirty="0"/>
          </a:p>
        </p:txBody>
      </p:sp>
    </p:spTree>
    <p:extLst>
      <p:ext uri="{BB962C8B-B14F-4D97-AF65-F5344CB8AC3E}">
        <p14:creationId xmlns:p14="http://schemas.microsoft.com/office/powerpoint/2010/main" val="151382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 y="1447800"/>
            <a:ext cx="8732520" cy="5355312"/>
          </a:xfrm>
          <a:prstGeom prst="rect">
            <a:avLst/>
          </a:prstGeom>
        </p:spPr>
        <p:txBody>
          <a:bodyPr wrap="square">
            <a:spAutoFit/>
          </a:bodyPr>
          <a:lstStyle/>
          <a:p>
            <a:r>
              <a:rPr lang="en-US" b="1" dirty="0" smtClean="0"/>
              <a:t>Requires:</a:t>
            </a:r>
          </a:p>
          <a:p>
            <a:pPr marL="168275" indent="-168275">
              <a:buFont typeface="Arial" pitchFamily="34" charset="0"/>
              <a:buChar char="•"/>
            </a:pPr>
            <a:r>
              <a:rPr lang="en-US" dirty="0" smtClean="0"/>
              <a:t>20,000 additional agents along the southern border</a:t>
            </a:r>
          </a:p>
          <a:p>
            <a:pPr marL="168275" indent="-168275">
              <a:buFont typeface="Arial" pitchFamily="34" charset="0"/>
              <a:buChar char="•"/>
            </a:pPr>
            <a:r>
              <a:rPr lang="en-US" dirty="0" smtClean="0"/>
              <a:t>$4.5 billion in specific technology and equipment along the southern border</a:t>
            </a:r>
          </a:p>
          <a:p>
            <a:pPr marL="168275" indent="-168275">
              <a:buFont typeface="Arial" pitchFamily="34" charset="0"/>
              <a:buChar char="•"/>
            </a:pPr>
            <a:r>
              <a:rPr lang="en-US" dirty="0" smtClean="0"/>
              <a:t>A total of 700 miles of fencing completed along the southern border</a:t>
            </a:r>
          </a:p>
          <a:p>
            <a:pPr>
              <a:buFont typeface="Arial" pitchFamily="34" charset="0"/>
              <a:buChar char="•"/>
            </a:pPr>
            <a:endParaRPr lang="en-US" dirty="0" smtClean="0"/>
          </a:p>
          <a:p>
            <a:r>
              <a:rPr lang="en-US" b="1" dirty="0" smtClean="0"/>
              <a:t>The amendment also included language restating what was already in the bill and/or standard practice regarding:</a:t>
            </a:r>
          </a:p>
          <a:p>
            <a:pPr marL="168275" indent="-168275">
              <a:buFont typeface="Arial" pitchFamily="34" charset="0"/>
              <a:buChar char="•"/>
            </a:pPr>
            <a:r>
              <a:rPr lang="en-US" dirty="0" smtClean="0"/>
              <a:t>Mandatory electronic visa entry/exit system employment-verification</a:t>
            </a:r>
          </a:p>
          <a:p>
            <a:pPr marL="168275" indent="-168275">
              <a:buFont typeface="Arial" pitchFamily="34" charset="0"/>
              <a:buChar char="•"/>
            </a:pPr>
            <a:r>
              <a:rPr lang="en-US" dirty="0" smtClean="0"/>
              <a:t>Apprehensions and removal of visa </a:t>
            </a:r>
            <a:r>
              <a:rPr lang="en-US" dirty="0" err="1" smtClean="0"/>
              <a:t>overstayers</a:t>
            </a:r>
            <a:r>
              <a:rPr lang="en-US" dirty="0" smtClean="0"/>
              <a:t> </a:t>
            </a:r>
          </a:p>
          <a:p>
            <a:pPr marL="168275" indent="-168275">
              <a:buFont typeface="Arial" pitchFamily="34" charset="0"/>
              <a:buChar char="•"/>
            </a:pPr>
            <a:r>
              <a:rPr lang="en-US" dirty="0" smtClean="0"/>
              <a:t>Preventing individuals from getting Social Security credits that they paid into the system using a different social security number</a:t>
            </a:r>
          </a:p>
          <a:p>
            <a:pPr marL="168275" indent="-168275">
              <a:buFont typeface="Arial" pitchFamily="34" charset="0"/>
              <a:buChar char="•"/>
            </a:pPr>
            <a:r>
              <a:rPr lang="en-US" dirty="0" smtClean="0"/>
              <a:t>Prohibiting states </a:t>
            </a:r>
            <a:r>
              <a:rPr lang="en-US" dirty="0" smtClean="0"/>
              <a:t>from using </a:t>
            </a:r>
            <a:r>
              <a:rPr lang="en-US" dirty="0" smtClean="0"/>
              <a:t>Temporary Assistance for Needy Families (TANF) dollars to provide benefits to people in RPI status. </a:t>
            </a:r>
          </a:p>
          <a:p>
            <a:pPr>
              <a:buFont typeface="Arial" pitchFamily="34" charset="0"/>
              <a:buChar char="•"/>
            </a:pPr>
            <a:endParaRPr lang="en-US" dirty="0" smtClean="0"/>
          </a:p>
          <a:p>
            <a:r>
              <a:rPr lang="en-US" b="1" dirty="0" smtClean="0"/>
              <a:t>Some </a:t>
            </a:r>
            <a:r>
              <a:rPr lang="en-US" b="1" dirty="0" smtClean="0"/>
              <a:t>positives:</a:t>
            </a:r>
            <a:endParaRPr lang="en-US" b="1" dirty="0" smtClean="0"/>
          </a:p>
          <a:p>
            <a:pPr marL="168275" indent="-168275">
              <a:buFont typeface="Arial" pitchFamily="34" charset="0"/>
              <a:buChar char="•"/>
            </a:pPr>
            <a:r>
              <a:rPr lang="en-US" dirty="0" smtClean="0"/>
              <a:t> Mandates DHS place rescue beacons along southern border to prevent migrant deaths</a:t>
            </a:r>
          </a:p>
          <a:p>
            <a:pPr marL="168275" indent="-168275">
              <a:buFont typeface="Arial" pitchFamily="34" charset="0"/>
              <a:buChar char="•"/>
            </a:pPr>
            <a:r>
              <a:rPr lang="en-US" dirty="0" smtClean="0"/>
              <a:t>Mandates DHS report and monitor migrant deaths in the desert</a:t>
            </a:r>
          </a:p>
          <a:p>
            <a:pPr marL="168275" indent="-168275">
              <a:buFont typeface="Arial" pitchFamily="34" charset="0"/>
              <a:buChar char="•"/>
            </a:pPr>
            <a:r>
              <a:rPr lang="en-US" dirty="0" smtClean="0"/>
              <a:t>Waives the 3 and 10-year bars for immigrants eligible for backlog </a:t>
            </a:r>
            <a:r>
              <a:rPr lang="en-US" dirty="0" smtClean="0"/>
              <a:t>reduction</a:t>
            </a:r>
            <a:endParaRPr lang="en-US" dirty="0" smtClean="0"/>
          </a:p>
          <a:p>
            <a:pPr marL="168275" indent="-168275">
              <a:buFont typeface="Arial" pitchFamily="34" charset="0"/>
              <a:buChar char="•"/>
            </a:pPr>
            <a:r>
              <a:rPr lang="en-US" dirty="0" smtClean="0"/>
              <a:t>Establishes  Youth Jobs Fund for low-income youth and young people with disabilities. </a:t>
            </a:r>
          </a:p>
        </p:txBody>
      </p:sp>
      <p:sp>
        <p:nvSpPr>
          <p:cNvPr id="3" name="TextBox 2"/>
          <p:cNvSpPr txBox="1"/>
          <p:nvPr/>
        </p:nvSpPr>
        <p:spPr>
          <a:xfrm>
            <a:off x="198120" y="365760"/>
            <a:ext cx="6248400" cy="677108"/>
          </a:xfrm>
          <a:prstGeom prst="rect">
            <a:avLst/>
          </a:prstGeom>
          <a:noFill/>
        </p:spPr>
        <p:txBody>
          <a:bodyPr wrap="square" rtlCol="0">
            <a:spAutoFit/>
          </a:bodyPr>
          <a:lstStyle/>
          <a:p>
            <a:r>
              <a:rPr lang="en-US" sz="3800" b="1" dirty="0" smtClean="0">
                <a:solidFill>
                  <a:schemeClr val="tx2">
                    <a:lumMod val="75000"/>
                  </a:schemeClr>
                </a:solidFill>
              </a:rPr>
              <a:t>Corker / </a:t>
            </a:r>
            <a:r>
              <a:rPr lang="en-US" sz="3800" b="1" dirty="0" err="1" smtClean="0">
                <a:solidFill>
                  <a:schemeClr val="tx2">
                    <a:lumMod val="75000"/>
                  </a:schemeClr>
                </a:solidFill>
              </a:rPr>
              <a:t>Hoeven</a:t>
            </a:r>
            <a:r>
              <a:rPr lang="en-US" sz="3800" b="1" dirty="0" smtClean="0">
                <a:solidFill>
                  <a:schemeClr val="tx2">
                    <a:lumMod val="75000"/>
                  </a:schemeClr>
                </a:solidFill>
              </a:rPr>
              <a:t> Amendment</a:t>
            </a:r>
            <a:endParaRPr lang="en-US" sz="3800" b="1" dirty="0">
              <a:solidFill>
                <a:schemeClr val="tx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17320"/>
            <a:ext cx="8595360" cy="5293757"/>
          </a:xfrm>
          <a:prstGeom prst="rect">
            <a:avLst/>
          </a:prstGeom>
        </p:spPr>
        <p:txBody>
          <a:bodyPr wrap="square">
            <a:spAutoFit/>
          </a:bodyPr>
          <a:lstStyle/>
          <a:p>
            <a:r>
              <a:rPr lang="en-US" sz="2400" dirty="0" smtClean="0"/>
              <a:t>The full Senate approved the bill with a robust bipartisan vote of 68-32, with all democrats voting yes and the following republicans:</a:t>
            </a:r>
          </a:p>
          <a:p>
            <a:endParaRPr lang="en-US" sz="1000" dirty="0" smtClean="0"/>
          </a:p>
          <a:p>
            <a:r>
              <a:rPr lang="en-US" sz="2000" dirty="0" smtClean="0"/>
              <a:t>Lamar Alexander (TN)</a:t>
            </a:r>
            <a:br>
              <a:rPr lang="en-US" sz="2000" dirty="0" smtClean="0"/>
            </a:br>
            <a:r>
              <a:rPr lang="en-US" sz="2000" dirty="0" smtClean="0"/>
              <a:t>Kelly </a:t>
            </a:r>
            <a:r>
              <a:rPr lang="en-US" sz="2000" dirty="0" err="1" smtClean="0"/>
              <a:t>Ayotte</a:t>
            </a:r>
            <a:r>
              <a:rPr lang="en-US" sz="2000" dirty="0" smtClean="0"/>
              <a:t> (NH)</a:t>
            </a:r>
            <a:br>
              <a:rPr lang="en-US" sz="2000" dirty="0" smtClean="0"/>
            </a:br>
            <a:r>
              <a:rPr lang="en-US" sz="2000" dirty="0" smtClean="0"/>
              <a:t>Jeffrey </a:t>
            </a:r>
            <a:r>
              <a:rPr lang="en-US" sz="2000" dirty="0" err="1" smtClean="0"/>
              <a:t>Chiesa</a:t>
            </a:r>
            <a:r>
              <a:rPr lang="en-US" sz="2000" dirty="0" smtClean="0"/>
              <a:t> (NJ)</a:t>
            </a:r>
            <a:br>
              <a:rPr lang="en-US" sz="2000" dirty="0" smtClean="0"/>
            </a:br>
            <a:r>
              <a:rPr lang="en-US" sz="2000" dirty="0" smtClean="0"/>
              <a:t>Susan Collins (ME)</a:t>
            </a:r>
            <a:br>
              <a:rPr lang="en-US" sz="2000" dirty="0" smtClean="0"/>
            </a:br>
            <a:r>
              <a:rPr lang="en-US" sz="2000" dirty="0" smtClean="0"/>
              <a:t>Bob Corker (TN)</a:t>
            </a:r>
            <a:br>
              <a:rPr lang="en-US" sz="2000" dirty="0" smtClean="0"/>
            </a:br>
            <a:r>
              <a:rPr lang="en-US" sz="2000" dirty="0" smtClean="0"/>
              <a:t>Jeff Flake (AZ)</a:t>
            </a:r>
            <a:br>
              <a:rPr lang="en-US" sz="2000" dirty="0" smtClean="0"/>
            </a:br>
            <a:r>
              <a:rPr lang="en-US" sz="2000" dirty="0" smtClean="0"/>
              <a:t>Lindsey Graham (SC)</a:t>
            </a:r>
            <a:br>
              <a:rPr lang="en-US" sz="2000" dirty="0" smtClean="0"/>
            </a:br>
            <a:r>
              <a:rPr lang="en-US" sz="2000" dirty="0" smtClean="0"/>
              <a:t>Orrin Hatch (UT)</a:t>
            </a:r>
            <a:br>
              <a:rPr lang="en-US" sz="2000" dirty="0" smtClean="0"/>
            </a:br>
            <a:r>
              <a:rPr lang="en-US" sz="2000" dirty="0" smtClean="0"/>
              <a:t>Dean Heller (NV)</a:t>
            </a:r>
            <a:br>
              <a:rPr lang="en-US" sz="2000" dirty="0" smtClean="0"/>
            </a:br>
            <a:r>
              <a:rPr lang="en-US" sz="2000" dirty="0" smtClean="0"/>
              <a:t>John </a:t>
            </a:r>
            <a:r>
              <a:rPr lang="en-US" sz="2000" dirty="0" err="1" smtClean="0"/>
              <a:t>Hoeven</a:t>
            </a:r>
            <a:r>
              <a:rPr lang="en-US" sz="2000" dirty="0" smtClean="0"/>
              <a:t> (ND)</a:t>
            </a:r>
            <a:br>
              <a:rPr lang="en-US" sz="2000" dirty="0" smtClean="0"/>
            </a:br>
            <a:r>
              <a:rPr lang="en-US" sz="2000" dirty="0" smtClean="0"/>
              <a:t>Mark Kirk (IL)</a:t>
            </a:r>
            <a:br>
              <a:rPr lang="en-US" sz="2000" dirty="0" smtClean="0"/>
            </a:br>
            <a:r>
              <a:rPr lang="en-US" sz="2000" dirty="0" smtClean="0"/>
              <a:t>John McCain (AZ)</a:t>
            </a:r>
            <a:br>
              <a:rPr lang="en-US" sz="2000" dirty="0" smtClean="0"/>
            </a:br>
            <a:r>
              <a:rPr lang="en-US" sz="2000" dirty="0" smtClean="0"/>
              <a:t>Lisa Murkowski (AK)</a:t>
            </a:r>
            <a:br>
              <a:rPr lang="en-US" sz="2000" dirty="0" smtClean="0"/>
            </a:br>
            <a:r>
              <a:rPr lang="en-US" sz="2000" dirty="0" smtClean="0"/>
              <a:t>Marco Rubio (FL)</a:t>
            </a:r>
          </a:p>
        </p:txBody>
      </p:sp>
      <p:sp>
        <p:nvSpPr>
          <p:cNvPr id="3" name="TextBox 2"/>
          <p:cNvSpPr txBox="1"/>
          <p:nvPr/>
        </p:nvSpPr>
        <p:spPr>
          <a:xfrm>
            <a:off x="0" y="345936"/>
            <a:ext cx="6259728" cy="707886"/>
          </a:xfrm>
          <a:prstGeom prst="rect">
            <a:avLst/>
          </a:prstGeom>
          <a:noFill/>
        </p:spPr>
        <p:txBody>
          <a:bodyPr wrap="square" rtlCol="0">
            <a:spAutoFit/>
          </a:bodyPr>
          <a:lstStyle/>
          <a:p>
            <a:pPr algn="ctr"/>
            <a:r>
              <a:rPr lang="en-US" sz="4000" b="1" dirty="0" smtClean="0">
                <a:solidFill>
                  <a:schemeClr val="tx2">
                    <a:lumMod val="75000"/>
                  </a:schemeClr>
                </a:solidFill>
              </a:rPr>
              <a:t>Senate Vote Count S.744</a:t>
            </a:r>
            <a:endParaRPr lang="en-US" sz="4000" b="1" dirty="0">
              <a:solidFill>
                <a:schemeClr val="tx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0120" y="304800"/>
            <a:ext cx="5368290" cy="677108"/>
          </a:xfrm>
          <a:prstGeom prst="rect">
            <a:avLst/>
          </a:prstGeom>
          <a:noFill/>
        </p:spPr>
        <p:txBody>
          <a:bodyPr wrap="square" rtlCol="0">
            <a:spAutoFit/>
          </a:bodyPr>
          <a:lstStyle/>
          <a:p>
            <a:r>
              <a:rPr lang="en-US" sz="3800" b="1" dirty="0" smtClean="0">
                <a:solidFill>
                  <a:schemeClr val="tx2">
                    <a:lumMod val="75000"/>
                  </a:schemeClr>
                </a:solidFill>
              </a:rPr>
              <a:t>What’s next?</a:t>
            </a:r>
            <a:endParaRPr lang="en-US" sz="3800" dirty="0">
              <a:solidFill>
                <a:schemeClr val="tx2">
                  <a:lumMod val="75000"/>
                </a:schemeClr>
              </a:solidFill>
            </a:endParaRPr>
          </a:p>
        </p:txBody>
      </p:sp>
      <p:sp>
        <p:nvSpPr>
          <p:cNvPr id="3" name="TextBox 2"/>
          <p:cNvSpPr txBox="1"/>
          <p:nvPr/>
        </p:nvSpPr>
        <p:spPr>
          <a:xfrm>
            <a:off x="0" y="1447800"/>
            <a:ext cx="9144000" cy="5139869"/>
          </a:xfrm>
          <a:prstGeom prst="rect">
            <a:avLst/>
          </a:prstGeom>
          <a:noFill/>
        </p:spPr>
        <p:txBody>
          <a:bodyPr wrap="square" rtlCol="0">
            <a:spAutoFit/>
          </a:bodyPr>
          <a:lstStyle/>
          <a:p>
            <a:pPr algn="ctr"/>
            <a:r>
              <a:rPr lang="en-US" sz="2800" dirty="0" smtClean="0"/>
              <a:t>Now that the Senate has passed immigration reform, we must now get the House to do the same. In order for immigration reform to be signed into law, the House must pass a bill or multiple bills, then the House and Senate must conference the bills together, and then the President must sign a final compromise bill into law.</a:t>
            </a:r>
          </a:p>
          <a:p>
            <a:pPr algn="ctr"/>
            <a:endParaRPr lang="en-US" sz="1000" dirty="0" smtClean="0"/>
          </a:p>
          <a:p>
            <a:pPr algn="ctr"/>
            <a:r>
              <a:rPr lang="en-US" sz="2800" dirty="0" smtClean="0"/>
              <a:t>Especially given the bipartisan support in the Senate, we should all be putting pressure on our members of the House of Representatives to champion immigration reform. </a:t>
            </a:r>
          </a:p>
          <a:p>
            <a:pPr algn="ctr"/>
            <a:endParaRPr lang="en-US" sz="1000" dirty="0" smtClean="0"/>
          </a:p>
          <a:p>
            <a:pPr algn="ctr"/>
            <a:r>
              <a:rPr lang="en-US" sz="2800" dirty="0" smtClean="0"/>
              <a:t>There are a few ways this could happen in the House, which we will cover later on in this call.</a:t>
            </a:r>
            <a:endParaRPr lang="en-US" sz="2800" dirty="0"/>
          </a:p>
        </p:txBody>
      </p:sp>
    </p:spTree>
    <p:extLst>
      <p:ext uri="{BB962C8B-B14F-4D97-AF65-F5344CB8AC3E}">
        <p14:creationId xmlns:p14="http://schemas.microsoft.com/office/powerpoint/2010/main" val="2850548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6225" y="1388269"/>
            <a:ext cx="3787775" cy="284083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1388269"/>
            <a:ext cx="3505200" cy="26289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7524" y="3242864"/>
            <a:ext cx="2611339" cy="3481786"/>
          </a:xfrm>
          <a:prstGeom prst="rect">
            <a:avLst/>
          </a:prstGeom>
        </p:spPr>
      </p:pic>
      <p:sp>
        <p:nvSpPr>
          <p:cNvPr id="2" name="TextBox 1"/>
          <p:cNvSpPr txBox="1"/>
          <p:nvPr/>
        </p:nvSpPr>
        <p:spPr>
          <a:xfrm>
            <a:off x="419100" y="274552"/>
            <a:ext cx="5810250" cy="923330"/>
          </a:xfrm>
          <a:prstGeom prst="rect">
            <a:avLst/>
          </a:prstGeom>
          <a:noFill/>
        </p:spPr>
        <p:txBody>
          <a:bodyPr wrap="square" rtlCol="0">
            <a:spAutoFit/>
          </a:bodyPr>
          <a:lstStyle/>
          <a:p>
            <a:r>
              <a:rPr lang="en-US" sz="5400" b="1" dirty="0" smtClean="0">
                <a:solidFill>
                  <a:schemeClr val="tx2">
                    <a:lumMod val="75000"/>
                  </a:schemeClr>
                </a:solidFill>
              </a:rPr>
              <a:t>DC Faith Fly in</a:t>
            </a:r>
            <a:endParaRPr lang="en-US" sz="5400" dirty="0">
              <a:solidFill>
                <a:schemeClr val="tx2">
                  <a:lumMod val="75000"/>
                </a:schemeClr>
              </a:solidFill>
            </a:endParaRPr>
          </a:p>
        </p:txBody>
      </p:sp>
    </p:spTree>
    <p:extLst>
      <p:ext uri="{BB962C8B-B14F-4D97-AF65-F5344CB8AC3E}">
        <p14:creationId xmlns:p14="http://schemas.microsoft.com/office/powerpoint/2010/main" val="2432383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50" y="274552"/>
            <a:ext cx="5810250" cy="923330"/>
          </a:xfrm>
          <a:prstGeom prst="rect">
            <a:avLst/>
          </a:prstGeom>
          <a:noFill/>
        </p:spPr>
        <p:txBody>
          <a:bodyPr wrap="square" rtlCol="0">
            <a:spAutoFit/>
          </a:bodyPr>
          <a:lstStyle/>
          <a:p>
            <a:r>
              <a:rPr lang="en-US" sz="5400" b="1" dirty="0" smtClean="0">
                <a:solidFill>
                  <a:schemeClr val="tx2">
                    <a:lumMod val="75000"/>
                  </a:schemeClr>
                </a:solidFill>
              </a:rPr>
              <a:t>DC Faith Fly in</a:t>
            </a:r>
            <a:endParaRPr lang="en-US" sz="5400" dirty="0">
              <a:solidFill>
                <a:schemeClr val="tx2">
                  <a:lumMod val="75000"/>
                </a:schemeClr>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217" y="1616149"/>
            <a:ext cx="2995758" cy="399434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193" y="1712035"/>
            <a:ext cx="2923844" cy="389845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019" y="1492249"/>
            <a:ext cx="2741206" cy="4118244"/>
          </a:xfrm>
          <a:prstGeom prst="rect">
            <a:avLst/>
          </a:prstGeom>
        </p:spPr>
      </p:pic>
    </p:spTree>
    <p:extLst>
      <p:ext uri="{BB962C8B-B14F-4D97-AF65-F5344CB8AC3E}">
        <p14:creationId xmlns:p14="http://schemas.microsoft.com/office/powerpoint/2010/main" val="1700389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4114</TotalTime>
  <Words>1322</Words>
  <Application>Microsoft Office PowerPoint</Application>
  <PresentationFormat>On-screen Show (4:3)</PresentationFormat>
  <Paragraphs>135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Interfaithimmigration.org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IIC Contacts by organization </vt:lpstr>
    </vt:vector>
  </TitlesOfParts>
  <Company>Washington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Caroline Goodman</dc:creator>
  <cp:lastModifiedBy>Ivone Guillen</cp:lastModifiedBy>
  <cp:revision>617</cp:revision>
  <dcterms:created xsi:type="dcterms:W3CDTF">2012-03-05T15:50:17Z</dcterms:created>
  <dcterms:modified xsi:type="dcterms:W3CDTF">2013-07-03T18:26:27Z</dcterms:modified>
</cp:coreProperties>
</file>