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79" r:id="rId3"/>
    <p:sldId id="290"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ine Goodman" initials="CG"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1AF"/>
    <a:srgbClr val="E9E9E9"/>
    <a:srgbClr val="E6E6E6"/>
    <a:srgbClr val="DFDFDF"/>
    <a:srgbClr val="148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07" autoAdjust="0"/>
    <p:restoredTop sz="97150" autoAdjust="0"/>
  </p:normalViewPr>
  <p:slideViewPr>
    <p:cSldViewPr snapToGrid="0" snapToObjects="1">
      <p:cViewPr>
        <p:scale>
          <a:sx n="60" d="100"/>
          <a:sy n="60" d="100"/>
        </p:scale>
        <p:origin x="-1758" y="-45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7FC027-03E2-4E76-93D0-A7AA41B34DB8}" type="datetimeFigureOut">
              <a:rPr lang="en-US" smtClean="0"/>
              <a:t>7/31/2013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B23AF7-5C49-4E2E-BE04-9990EB2E7092}" type="slidenum">
              <a:rPr lang="en-US" smtClean="0"/>
              <a:t>‹#›</a:t>
            </a:fld>
            <a:endParaRPr lang="en-US"/>
          </a:p>
        </p:txBody>
      </p:sp>
    </p:spTree>
    <p:extLst>
      <p:ext uri="{BB962C8B-B14F-4D97-AF65-F5344CB8AC3E}">
        <p14:creationId xmlns:p14="http://schemas.microsoft.com/office/powerpoint/2010/main" val="324589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27F817E3-E1EC-4B1F-AB28-BD1BCB9551D0}" type="slidenum">
              <a:rPr lang="en-US" smtClean="0"/>
              <a:t>10</a:t>
            </a:fld>
            <a:endParaRPr lang="en-US"/>
          </a:p>
        </p:txBody>
      </p:sp>
    </p:spTree>
    <p:extLst>
      <p:ext uri="{BB962C8B-B14F-4D97-AF65-F5344CB8AC3E}">
        <p14:creationId xmlns:p14="http://schemas.microsoft.com/office/powerpoint/2010/main" val="4356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27F817E3-E1EC-4B1F-AB28-BD1BCB9551D0}" type="slidenum">
              <a:rPr lang="en-US" smtClean="0"/>
              <a:t>11</a:t>
            </a:fld>
            <a:endParaRPr lang="en-US"/>
          </a:p>
        </p:txBody>
      </p:sp>
    </p:spTree>
    <p:extLst>
      <p:ext uri="{BB962C8B-B14F-4D97-AF65-F5344CB8AC3E}">
        <p14:creationId xmlns:p14="http://schemas.microsoft.com/office/powerpoint/2010/main" val="1857993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806825" cy="2854325"/>
          </a:xfrm>
        </p:spPr>
      </p:sp>
      <p:sp>
        <p:nvSpPr>
          <p:cNvPr id="3" name="Notes Placeholder 2"/>
          <p:cNvSpPr>
            <a:spLocks noGrp="1"/>
          </p:cNvSpPr>
          <p:nvPr>
            <p:ph type="body" idx="1"/>
          </p:nvPr>
        </p:nvSpPr>
        <p:spPr>
          <a:xfrm>
            <a:off x="685800" y="3737610"/>
            <a:ext cx="5737860" cy="4720590"/>
          </a:xfrm>
        </p:spPr>
        <p:txBody>
          <a:bodyPr/>
          <a:lstStyle/>
          <a:p>
            <a:endParaRPr lang="en-US" dirty="0" smtClean="0"/>
          </a:p>
        </p:txBody>
      </p:sp>
      <p:sp>
        <p:nvSpPr>
          <p:cNvPr id="4" name="Slide Number Placeholder 3"/>
          <p:cNvSpPr>
            <a:spLocks noGrp="1"/>
          </p:cNvSpPr>
          <p:nvPr>
            <p:ph type="sldNum" sz="quarter" idx="10"/>
          </p:nvPr>
        </p:nvSpPr>
        <p:spPr/>
        <p:txBody>
          <a:bodyPr/>
          <a:lstStyle/>
          <a:p>
            <a:fld id="{27F817E3-E1EC-4B1F-AB28-BD1BCB9551D0}" type="slidenum">
              <a:rPr lang="en-US" smtClean="0"/>
              <a:t>12</a:t>
            </a:fld>
            <a:endParaRPr lang="en-US"/>
          </a:p>
        </p:txBody>
      </p:sp>
    </p:spTree>
    <p:extLst>
      <p:ext uri="{BB962C8B-B14F-4D97-AF65-F5344CB8AC3E}">
        <p14:creationId xmlns:p14="http://schemas.microsoft.com/office/powerpoint/2010/main" val="936513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6019800" cy="1168400"/>
          </a:xfrm>
          <a:prstGeom prst="rect">
            <a:avLst/>
          </a:prstGeom>
        </p:spPr>
        <p:txBody>
          <a:bodyPr/>
          <a:lstStyle>
            <a:lvl1pP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93BF0D-0599-CA44-9C35-1D8E337ADB47}" type="datetimeFigureOut">
              <a:rPr lang="en-US" smtClean="0"/>
              <a:pPr/>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1346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93BF0D-0599-CA44-9C35-1D8E337ADB47}" type="datetimeFigureOut">
              <a:rPr lang="en-US" smtClean="0"/>
              <a:pPr/>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93BF0D-0599-CA44-9C35-1D8E337ADB47}" type="datetimeFigureOut">
              <a:rPr lang="en-US" smtClean="0"/>
              <a:pPr/>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1346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93BF0D-0599-CA44-9C35-1D8E337ADB47}" type="datetimeFigureOut">
              <a:rPr lang="en-US" smtClean="0"/>
              <a:pPr/>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3BF0D-0599-CA44-9C35-1D8E337ADB47}" type="datetimeFigureOut">
              <a:rPr lang="en-US" smtClean="0"/>
              <a:pPr/>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1346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93BF0D-0599-CA44-9C35-1D8E337ADB47}" type="datetimeFigureOut">
              <a:rPr lang="en-US" smtClean="0"/>
              <a:pPr/>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1346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93BF0D-0599-CA44-9C35-1D8E337ADB47}" type="datetimeFigureOut">
              <a:rPr lang="en-US" smtClean="0"/>
              <a:pPr/>
              <a:t>7/31/2013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13462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93BF0D-0599-CA44-9C35-1D8E337ADB47}" type="datetimeFigureOut">
              <a:rPr lang="en-US" smtClean="0"/>
              <a:pPr/>
              <a:t>7/31/2013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3BF0D-0599-CA44-9C35-1D8E337ADB47}" type="datetimeFigureOut">
              <a:rPr lang="en-US" smtClean="0"/>
              <a:pPr/>
              <a:t>7/31/2013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3BF0D-0599-CA44-9C35-1D8E337ADB47}" type="datetimeFigureOut">
              <a:rPr lang="en-US" smtClean="0"/>
              <a:pPr/>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3BF0D-0599-CA44-9C35-1D8E337ADB47}" type="datetimeFigureOut">
              <a:rPr lang="en-US" smtClean="0"/>
              <a:pPr/>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73C390-19D0-2C4D-A6B9-45498DFBC8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Box 9"/>
          <p:cNvSpPr txBox="1"/>
          <p:nvPr userDrawn="1"/>
        </p:nvSpPr>
        <p:spPr>
          <a:xfrm>
            <a:off x="0" y="0"/>
            <a:ext cx="9144000" cy="369332"/>
          </a:xfrm>
          <a:prstGeom prst="rect">
            <a:avLst/>
          </a:prstGeom>
          <a:solidFill>
            <a:srgbClr val="E9E9E9"/>
          </a:solidFill>
        </p:spPr>
        <p:txBody>
          <a:bodyPr wrap="square" rtlCol="0">
            <a:spAutoFit/>
          </a:bodyPr>
          <a:lstStyle/>
          <a:p>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3BF0D-0599-CA44-9C35-1D8E337ADB47}" type="datetimeFigureOut">
              <a:rPr lang="en-US" smtClean="0"/>
              <a:pPr/>
              <a:t>7/31/2013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73C390-19D0-2C4D-A6B9-45498DFBC805}" type="slidenum">
              <a:rPr lang="en-US" smtClean="0"/>
              <a:pPr/>
              <a:t>‹#›</a:t>
            </a:fld>
            <a:endParaRPr lang="en-US"/>
          </a:p>
        </p:txBody>
      </p:sp>
      <p:pic>
        <p:nvPicPr>
          <p:cNvPr id="7" name="Picture 6" descr="IICNewLogo.png"/>
          <p:cNvPicPr>
            <a:picLocks noChangeAspect="1"/>
          </p:cNvPicPr>
          <p:nvPr userDrawn="1"/>
        </p:nvPicPr>
        <p:blipFill>
          <a:blip r:embed="rId13"/>
          <a:stretch>
            <a:fillRect/>
          </a:stretch>
        </p:blipFill>
        <p:spPr>
          <a:xfrm>
            <a:off x="6273800" y="0"/>
            <a:ext cx="2819400" cy="1315720"/>
          </a:xfrm>
          <a:prstGeom prst="rect">
            <a:avLst/>
          </a:prstGeom>
        </p:spPr>
      </p:pic>
      <p:cxnSp>
        <p:nvCxnSpPr>
          <p:cNvPr id="9" name="Straight Connector 8"/>
          <p:cNvCxnSpPr/>
          <p:nvPr userDrawn="1"/>
        </p:nvCxnSpPr>
        <p:spPr>
          <a:xfrm>
            <a:off x="0" y="1346201"/>
            <a:ext cx="9144000" cy="1588"/>
          </a:xfrm>
          <a:prstGeom prst="line">
            <a:avLst/>
          </a:prstGeom>
          <a:ln w="38100" cap="flat" cmpd="sng" algn="ctr">
            <a:solidFill>
              <a:srgbClr val="8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2">
              <a:lumMod val="75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Interfaithimmigration.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fastaction.us/" TargetMode="External"/><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3" Type="http://schemas.openxmlformats.org/officeDocument/2006/relationships/hyperlink" Target="mailto:mlivingston@iwj.org" TargetMode="External"/><Relationship Id="rId18" Type="http://schemas.openxmlformats.org/officeDocument/2006/relationships/hyperlink" Target="mailto:ekoidin@thejcpa.org" TargetMode="External"/><Relationship Id="rId26" Type="http://schemas.openxmlformats.org/officeDocument/2006/relationships/hyperlink" Target="mailto:melissa.davis@pcusa.org" TargetMode="External"/><Relationship Id="rId3" Type="http://schemas.openxmlformats.org/officeDocument/2006/relationships/hyperlink" Target="mailto:lmalachi@pfaw.org" TargetMode="External"/><Relationship Id="rId21" Type="http://schemas.openxmlformats.org/officeDocument/2006/relationships/hyperlink" Target="mailto:hoda@mpac.org" TargetMode="External"/><Relationship Id="rId34" Type="http://schemas.openxmlformats.org/officeDocument/2006/relationships/hyperlink" Target="mailto:kappleby@usccb.org" TargetMode="External"/><Relationship Id="rId7" Type="http://schemas.openxmlformats.org/officeDocument/2006/relationships/hyperlink" Target="mailto:emccarthy@cmsm.org" TargetMode="External"/><Relationship Id="rId12" Type="http://schemas.openxmlformats.org/officeDocument/2006/relationships/hyperlink" Target="mailto:liza.lieberman@hias.org" TargetMode="External"/><Relationship Id="rId17" Type="http://schemas.openxmlformats.org/officeDocument/2006/relationships/hyperlink" Target="mailto:msmall@jesuit.org" TargetMode="External"/><Relationship Id="rId25" Type="http://schemas.openxmlformats.org/officeDocument/2006/relationships/hyperlink" Target="mailto:dwhitman@piconetwork.org" TargetMode="External"/><Relationship Id="rId33" Type="http://schemas.openxmlformats.org/officeDocument/2006/relationships/hyperlink" Target="mailto:harpreet.singh@unitedsikhs.org" TargetMode="External"/><Relationship Id="rId2" Type="http://schemas.openxmlformats.org/officeDocument/2006/relationships/image" Target="../media/image18.jpeg"/><Relationship Id="rId16" Type="http://schemas.openxmlformats.org/officeDocument/2006/relationships/hyperlink" Target="mailto:saber@jesuit.org" TargetMode="External"/><Relationship Id="rId20" Type="http://schemas.openxmlformats.org/officeDocument/2006/relationships/hyperlink" Target="mailto:talexander@mcc.org" TargetMode="External"/><Relationship Id="rId29" Type="http://schemas.openxmlformats.org/officeDocument/2006/relationships/hyperlink" Target="mailto:skrinsky@rac.org" TargetMode="External"/><Relationship Id="rId1" Type="http://schemas.openxmlformats.org/officeDocument/2006/relationships/slideLayout" Target="../slideLayouts/slideLayout7.xml"/><Relationship Id="rId6" Type="http://schemas.openxmlformats.org/officeDocument/2006/relationships/hyperlink" Target="mailto:jsmyers@churchworldservice.org" TargetMode="External"/><Relationship Id="rId11" Type="http://schemas.openxmlformats.org/officeDocument/2006/relationships/hyperlink" Target="mailto:flower@fcnl.org" TargetMode="External"/><Relationship Id="rId24" Type="http://schemas.openxmlformats.org/officeDocument/2006/relationships/hyperlink" Target="mailto:scott@tassc.org" TargetMode="External"/><Relationship Id="rId32" Type="http://schemas.openxmlformats.org/officeDocument/2006/relationships/hyperlink" Target="mailto:bmefford@umc-gbcs.org" TargetMode="External"/><Relationship Id="rId5" Type="http://schemas.openxmlformats.org/officeDocument/2006/relationships/hyperlink" Target="mailto:awainer@bread.org" TargetMode="External"/><Relationship Id="rId15" Type="http://schemas.openxmlformats.org/officeDocument/2006/relationships/hyperlink" Target="mailto:hosseini@islamicinformationcenter.org" TargetMode="External"/><Relationship Id="rId23" Type="http://schemas.openxmlformats.org/officeDocument/2006/relationships/hyperlink" Target="mailto:melacy@networklobby.org" TargetMode="External"/><Relationship Id="rId28" Type="http://schemas.openxmlformats.org/officeDocument/2006/relationships/hyperlink" Target="mailto:iguillen@sojo.net" TargetMode="External"/><Relationship Id="rId10" Type="http://schemas.openxmlformats.org/officeDocument/2006/relationships/hyperlink" Target="mailto:lucey@franciscanaction.org" TargetMode="External"/><Relationship Id="rId19" Type="http://schemas.openxmlformats.org/officeDocument/2006/relationships/hyperlink" Target="mailto:nskelly@lirs.org" TargetMode="External"/><Relationship Id="rId31" Type="http://schemas.openxmlformats.org/officeDocument/2006/relationships/hyperlink" Target="mailto:castellm@ucc.org" TargetMode="External"/><Relationship Id="rId4" Type="http://schemas.openxmlformats.org/officeDocument/2006/relationships/hyperlink" Target="mailto:hansonc@ajc.org" TargetMode="External"/><Relationship Id="rId9" Type="http://schemas.openxmlformats.org/officeDocument/2006/relationships/hyperlink" Target="mailto:kconway@episcopalchurch.org" TargetMode="External"/><Relationship Id="rId14" Type="http://schemas.openxmlformats.org/officeDocument/2006/relationships/hyperlink" Target="mailto:administrator@usairish.org" TargetMode="External"/><Relationship Id="rId22" Type="http://schemas.openxmlformats.org/officeDocument/2006/relationships/hyperlink" Target="mailto:lclobbyist@gsadvocacy.org" TargetMode="External"/><Relationship Id="rId27" Type="http://schemas.openxmlformats.org/officeDocument/2006/relationships/hyperlink" Target="mailto:rmurphy@sistersofmercy.org" TargetMode="External"/><Relationship Id="rId30" Type="http://schemas.openxmlformats.org/officeDocument/2006/relationships/hyperlink" Target="mailto:JToth@uua.org" TargetMode="External"/><Relationship Id="rId35" Type="http://schemas.openxmlformats.org/officeDocument/2006/relationships/hyperlink" Target="mailto:jgyang@worldrelief.org" TargetMode="External"/><Relationship Id="rId8" Type="http://schemas.openxmlformats.org/officeDocument/2006/relationships/hyperlink" Target="mailto:sstanley@dhm.disciple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fastaction.us/commit-register/" TargetMode="External"/><Relationship Id="rId2" Type="http://schemas.openxmlformats.org/officeDocument/2006/relationships/hyperlink" Target="http://www.fastaction.us/" TargetMode="External"/><Relationship Id="rId1" Type="http://schemas.openxmlformats.org/officeDocument/2006/relationships/slideLayout" Target="../slideLayouts/slideLayout7.xml"/><Relationship Id="rId6" Type="http://schemas.openxmlformats.org/officeDocument/2006/relationships/hyperlink" Target="http://www.interfaithimmigration.org/wp-content/uploads/2013/01/IIC_Prayer_Vigil_Toolkit_01.18.13.pdf" TargetMode="External"/><Relationship Id="rId5" Type="http://schemas.openxmlformats.org/officeDocument/2006/relationships/hyperlink" Target="http://www.interfaithimmigration.org/wp-content/uploads/2013/03/Interfaith-Immigration-Coalition-August-Recess-Toolkit.pdf" TargetMode="External"/><Relationship Id="rId4" Type="http://schemas.openxmlformats.org/officeDocument/2006/relationships/hyperlink" Target="http://www.interfaithimmigration.org/wp-content/uploads/2013/01/IIC_NEIGHBOR_to_NEIGHBOR_Toolkit_01.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fastaction.u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fastaction.u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 y="485960"/>
            <a:ext cx="5795519" cy="992749"/>
          </a:xfrm>
        </p:spPr>
        <p:txBody>
          <a:bodyPr/>
          <a:lstStyle/>
          <a:p>
            <a:r>
              <a:rPr lang="en-US" sz="3600" dirty="0" smtClean="0">
                <a:hlinkClick r:id="rId2" action="ppaction://hlinkfile"/>
              </a:rPr>
              <a:t>Interfaithimmigration.org</a:t>
            </a:r>
            <a:endParaRPr lang="en-US" sz="3600" dirty="0"/>
          </a:p>
        </p:txBody>
      </p:sp>
      <p:sp>
        <p:nvSpPr>
          <p:cNvPr id="3" name="Subtitle 2"/>
          <p:cNvSpPr>
            <a:spLocks noGrp="1"/>
          </p:cNvSpPr>
          <p:nvPr>
            <p:ph type="subTitle" idx="1"/>
          </p:nvPr>
        </p:nvSpPr>
        <p:spPr>
          <a:xfrm>
            <a:off x="2" y="1620517"/>
            <a:ext cx="9143999" cy="4700960"/>
          </a:xfrm>
        </p:spPr>
        <p:txBody>
          <a:bodyPr>
            <a:normAutofit lnSpcReduction="10000"/>
          </a:bodyPr>
          <a:lstStyle/>
          <a:p>
            <a:r>
              <a:rPr lang="en-US" sz="3000" b="1" dirty="0" smtClean="0">
                <a:solidFill>
                  <a:schemeClr val="tx1"/>
                </a:solidFill>
              </a:rPr>
              <a:t>Welcome to the IIC’s Webinar on </a:t>
            </a:r>
            <a:endParaRPr lang="en-US" sz="3600" dirty="0"/>
          </a:p>
          <a:p>
            <a:r>
              <a:rPr lang="en-US" sz="3600" b="1" dirty="0">
                <a:solidFill>
                  <a:srgbClr val="1C11AF"/>
                </a:solidFill>
              </a:rPr>
              <a:t>Fast Action for Immigration Reform Initiative</a:t>
            </a:r>
            <a:r>
              <a:rPr lang="en-US" b="1" dirty="0" smtClean="0">
                <a:solidFill>
                  <a:schemeClr val="tx1"/>
                </a:solidFill>
              </a:rPr>
              <a:t/>
            </a:r>
            <a:br>
              <a:rPr lang="en-US" b="1" dirty="0" smtClean="0">
                <a:solidFill>
                  <a:schemeClr val="tx1"/>
                </a:solidFill>
              </a:rPr>
            </a:br>
            <a:endParaRPr lang="en-US" sz="1100" b="1" dirty="0" smtClean="0">
              <a:solidFill>
                <a:schemeClr val="tx1"/>
              </a:solidFill>
            </a:endParaRPr>
          </a:p>
          <a:p>
            <a:r>
              <a:rPr lang="en-US" sz="3000" b="1" dirty="0" smtClean="0">
                <a:solidFill>
                  <a:schemeClr val="tx1"/>
                </a:solidFill>
              </a:rPr>
              <a:t>Monday, July 29</a:t>
            </a:r>
            <a:r>
              <a:rPr lang="en-US" sz="3000" b="1" baseline="30000" dirty="0" smtClean="0">
                <a:solidFill>
                  <a:schemeClr val="tx1"/>
                </a:solidFill>
              </a:rPr>
              <a:t>TH</a:t>
            </a:r>
            <a:r>
              <a:rPr lang="en-US" sz="3000" b="1" dirty="0" smtClean="0">
                <a:solidFill>
                  <a:schemeClr val="tx1"/>
                </a:solidFill>
              </a:rPr>
              <a:t>, 2013</a:t>
            </a:r>
          </a:p>
          <a:p>
            <a:endParaRPr lang="en-US" sz="1100" dirty="0" smtClean="0">
              <a:solidFill>
                <a:schemeClr val="tx1"/>
              </a:solidFill>
            </a:endParaRPr>
          </a:p>
          <a:p>
            <a:r>
              <a:rPr lang="en-US" b="1" dirty="0" smtClean="0">
                <a:solidFill>
                  <a:schemeClr val="tx1"/>
                </a:solidFill>
              </a:rPr>
              <a:t>Call and Webinar will begin at 4:00 p.m. EST</a:t>
            </a:r>
          </a:p>
          <a:p>
            <a:endParaRPr lang="en-US" sz="1100" dirty="0" smtClean="0"/>
          </a:p>
          <a:p>
            <a:r>
              <a:rPr lang="en-US" b="1" dirty="0" smtClean="0">
                <a:solidFill>
                  <a:srgbClr val="FF0000"/>
                </a:solidFill>
              </a:rPr>
              <a:t>For audio, please dial 805-399-1000 and enter access code 104402. </a:t>
            </a:r>
            <a:r>
              <a:rPr lang="en-US" dirty="0" smtClean="0">
                <a:solidFill>
                  <a:srgbClr val="000000"/>
                </a:solidFill>
              </a:rPr>
              <a:t>The audio and visual portions are NOT linked. You must dial this number to hear the audio portion of the webinar.</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265" y="482723"/>
            <a:ext cx="6446520" cy="677108"/>
          </a:xfrm>
          <a:prstGeom prst="rect">
            <a:avLst/>
          </a:prstGeom>
          <a:noFill/>
        </p:spPr>
        <p:txBody>
          <a:bodyPr wrap="square" rtlCol="0">
            <a:spAutoFit/>
          </a:bodyPr>
          <a:lstStyle/>
          <a:p>
            <a:r>
              <a:rPr lang="en-US" sz="3800" b="1" dirty="0" smtClean="0">
                <a:solidFill>
                  <a:schemeClr val="tx2">
                    <a:lumMod val="75000"/>
                  </a:schemeClr>
                </a:solidFill>
              </a:rPr>
              <a:t>Prayer and Spiritual Fasting</a:t>
            </a:r>
            <a:endParaRPr lang="en-US" sz="3800" b="1" dirty="0">
              <a:solidFill>
                <a:schemeClr val="tx2">
                  <a:lumMod val="75000"/>
                </a:schemeClr>
              </a:solidFill>
            </a:endParaRPr>
          </a:p>
        </p:txBody>
      </p:sp>
      <p:sp>
        <p:nvSpPr>
          <p:cNvPr id="3" name="TextBox 2"/>
          <p:cNvSpPr txBox="1"/>
          <p:nvPr/>
        </p:nvSpPr>
        <p:spPr>
          <a:xfrm>
            <a:off x="859809" y="2016640"/>
            <a:ext cx="4981433" cy="2677656"/>
          </a:xfrm>
          <a:prstGeom prst="rect">
            <a:avLst/>
          </a:prstGeom>
          <a:noFill/>
        </p:spPr>
        <p:txBody>
          <a:bodyPr wrap="square" rtlCol="0">
            <a:spAutoFit/>
          </a:bodyPr>
          <a:lstStyle/>
          <a:p>
            <a:r>
              <a:rPr lang="en-US" sz="2800" dirty="0" smtClean="0"/>
              <a:t>Prayer and Fasting are Common </a:t>
            </a:r>
          </a:p>
          <a:p>
            <a:r>
              <a:rPr lang="en-US" sz="2800" dirty="0" smtClean="0"/>
              <a:t>to Many </a:t>
            </a:r>
            <a:r>
              <a:rPr lang="en-US" sz="2800"/>
              <a:t>F</a:t>
            </a:r>
            <a:r>
              <a:rPr lang="en-US" sz="2800" smtClean="0"/>
              <a:t>aith </a:t>
            </a:r>
            <a:r>
              <a:rPr lang="en-US" sz="2800" smtClean="0"/>
              <a:t>Traditions</a:t>
            </a:r>
            <a:endParaRPr lang="en-US" sz="2800" dirty="0" smtClean="0"/>
          </a:p>
          <a:p>
            <a:endParaRPr lang="en-US" sz="2800" dirty="0" smtClean="0"/>
          </a:p>
          <a:p>
            <a:r>
              <a:rPr lang="en-US" sz="2800" dirty="0" smtClean="0"/>
              <a:t>Faith Leaders </a:t>
            </a:r>
            <a:r>
              <a:rPr lang="en-US" sz="2800" dirty="0"/>
              <a:t>have </a:t>
            </a:r>
            <a:r>
              <a:rPr lang="en-US" sz="2800" dirty="0" smtClean="0"/>
              <a:t>often </a:t>
            </a:r>
          </a:p>
          <a:p>
            <a:r>
              <a:rPr lang="en-US" sz="2800" dirty="0" smtClean="0"/>
              <a:t>Fasted </a:t>
            </a:r>
            <a:r>
              <a:rPr lang="en-US" sz="2800" dirty="0"/>
              <a:t>in the </a:t>
            </a:r>
            <a:r>
              <a:rPr lang="en-US" sz="2800" dirty="0" smtClean="0"/>
              <a:t>Face </a:t>
            </a:r>
            <a:r>
              <a:rPr lang="en-US" sz="2800" dirty="0"/>
              <a:t>of </a:t>
            </a:r>
            <a:endParaRPr lang="en-US" sz="2800" dirty="0" smtClean="0"/>
          </a:p>
          <a:p>
            <a:r>
              <a:rPr lang="en-US" sz="2800" dirty="0" smtClean="0"/>
              <a:t>Suffering</a:t>
            </a:r>
            <a:r>
              <a:rPr lang="en-US" sz="2800" dirty="0"/>
              <a:t>, </a:t>
            </a:r>
            <a:r>
              <a:rPr lang="en-US" sz="2800" dirty="0" smtClean="0"/>
              <a:t>Violence</a:t>
            </a:r>
            <a:r>
              <a:rPr lang="en-US" sz="2800" dirty="0"/>
              <a:t>, or I</a:t>
            </a:r>
            <a:r>
              <a:rPr lang="en-US" sz="2800" dirty="0" smtClean="0"/>
              <a:t>njustice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7407" y="2225616"/>
            <a:ext cx="2291792" cy="2291792"/>
          </a:xfrm>
          <a:prstGeom prst="rect">
            <a:avLst/>
          </a:prstGeom>
        </p:spPr>
      </p:pic>
    </p:spTree>
    <p:extLst>
      <p:ext uri="{BB962C8B-B14F-4D97-AF65-F5344CB8AC3E}">
        <p14:creationId xmlns:p14="http://schemas.microsoft.com/office/powerpoint/2010/main" val="3431862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9102" y="482723"/>
            <a:ext cx="6446520" cy="677108"/>
          </a:xfrm>
          <a:prstGeom prst="rect">
            <a:avLst/>
          </a:prstGeom>
          <a:noFill/>
        </p:spPr>
        <p:txBody>
          <a:bodyPr wrap="square" rtlCol="0">
            <a:spAutoFit/>
          </a:bodyPr>
          <a:lstStyle/>
          <a:p>
            <a:r>
              <a:rPr lang="en-US" sz="3800" b="1" dirty="0" smtClean="0">
                <a:solidFill>
                  <a:srgbClr val="1F497D">
                    <a:lumMod val="75000"/>
                  </a:srgbClr>
                </a:solidFill>
              </a:rPr>
              <a:t>Prayer and Spiritual Fasting</a:t>
            </a:r>
            <a:endParaRPr lang="en-US" sz="3800" b="1" dirty="0">
              <a:solidFill>
                <a:srgbClr val="1F497D">
                  <a:lumMod val="75000"/>
                </a:srgbClr>
              </a:solidFill>
            </a:endParaRPr>
          </a:p>
        </p:txBody>
      </p:sp>
      <p:sp>
        <p:nvSpPr>
          <p:cNvPr id="3" name="TextBox 2"/>
          <p:cNvSpPr txBox="1"/>
          <p:nvPr/>
        </p:nvSpPr>
        <p:spPr>
          <a:xfrm>
            <a:off x="740471" y="2063426"/>
            <a:ext cx="7272670" cy="3600986"/>
          </a:xfrm>
          <a:prstGeom prst="rect">
            <a:avLst/>
          </a:prstGeom>
          <a:noFill/>
        </p:spPr>
        <p:txBody>
          <a:bodyPr wrap="square" rtlCol="0">
            <a:spAutoFit/>
          </a:bodyPr>
          <a:lstStyle/>
          <a:p>
            <a:r>
              <a:rPr lang="en-US" sz="2400" dirty="0" smtClean="0">
                <a:solidFill>
                  <a:prstClr val="black"/>
                </a:solidFill>
              </a:rPr>
              <a:t>Prayer and Fasting can be an Act of Solidarity</a:t>
            </a:r>
          </a:p>
          <a:p>
            <a:pPr marL="742950" lvl="1" indent="-285750">
              <a:buFont typeface="Arial" pitchFamily="34" charset="0"/>
              <a:buChar char="•"/>
            </a:pPr>
            <a:r>
              <a:rPr lang="en-US" sz="2400" dirty="0" smtClean="0">
                <a:solidFill>
                  <a:prstClr val="black"/>
                </a:solidFill>
              </a:rPr>
              <a:t>Stand with those Subjected to Injustice</a:t>
            </a:r>
          </a:p>
          <a:p>
            <a:pPr marL="742950" lvl="1" indent="-285750">
              <a:buFont typeface="Arial" pitchFamily="34" charset="0"/>
              <a:buChar char="•"/>
            </a:pPr>
            <a:r>
              <a:rPr lang="en-US" sz="2400" dirty="0" smtClean="0">
                <a:solidFill>
                  <a:prstClr val="black"/>
                </a:solidFill>
              </a:rPr>
              <a:t>Take on the Suffering of Our Community</a:t>
            </a:r>
          </a:p>
          <a:p>
            <a:pPr marL="742950" lvl="1" indent="-285750">
              <a:buFont typeface="Arial" pitchFamily="34" charset="0"/>
              <a:buChar char="•"/>
            </a:pPr>
            <a:r>
              <a:rPr lang="en-US" sz="2400" dirty="0" smtClean="0">
                <a:solidFill>
                  <a:prstClr val="black"/>
                </a:solidFill>
              </a:rPr>
              <a:t>Expose the Injustice</a:t>
            </a:r>
          </a:p>
          <a:p>
            <a:endParaRPr lang="en-US" sz="2400" dirty="0" smtClean="0">
              <a:solidFill>
                <a:prstClr val="black"/>
              </a:solidFill>
            </a:endParaRPr>
          </a:p>
          <a:p>
            <a:r>
              <a:rPr lang="en-US" sz="2400" dirty="0" smtClean="0">
                <a:solidFill>
                  <a:prstClr val="black"/>
                </a:solidFill>
              </a:rPr>
              <a:t>Prayer and Fasting can Transform</a:t>
            </a:r>
          </a:p>
          <a:p>
            <a:pPr marL="742950" lvl="1" indent="-285750">
              <a:buFont typeface="Arial" pitchFamily="34" charset="0"/>
              <a:buChar char="•"/>
            </a:pPr>
            <a:r>
              <a:rPr lang="en-US" sz="2400" dirty="0" smtClean="0">
                <a:solidFill>
                  <a:prstClr val="black"/>
                </a:solidFill>
              </a:rPr>
              <a:t>Our Own Hearts</a:t>
            </a:r>
          </a:p>
          <a:p>
            <a:pPr marL="742950" lvl="1" indent="-285750">
              <a:buFont typeface="Arial" pitchFamily="34" charset="0"/>
              <a:buChar char="•"/>
            </a:pPr>
            <a:r>
              <a:rPr lang="en-US" sz="2400" dirty="0" smtClean="0">
                <a:solidFill>
                  <a:prstClr val="black"/>
                </a:solidFill>
              </a:rPr>
              <a:t>Heart of Our Community</a:t>
            </a:r>
          </a:p>
          <a:p>
            <a:pPr marL="285750" indent="-285750">
              <a:buFont typeface="Arial" pitchFamily="34" charset="0"/>
              <a:buChar char="•"/>
            </a:pPr>
            <a:endParaRPr lang="en-US" dirty="0" smtClean="0">
              <a:solidFill>
                <a:prstClr val="black"/>
              </a:solidFill>
            </a:endParaRPr>
          </a:p>
          <a:p>
            <a:pPr marL="742950" lvl="1" indent="-285750">
              <a:buFont typeface="Arial" pitchFamily="34" charset="0"/>
              <a:buChar char="•"/>
            </a:pPr>
            <a:endParaRPr lang="en-US" dirty="0">
              <a:solidFill>
                <a:prstClr val="black"/>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5925" y="3357347"/>
            <a:ext cx="3347779" cy="1874756"/>
          </a:xfrm>
          <a:prstGeom prst="rect">
            <a:avLst/>
          </a:prstGeom>
        </p:spPr>
      </p:pic>
    </p:spTree>
    <p:extLst>
      <p:ext uri="{BB962C8B-B14F-4D97-AF65-F5344CB8AC3E}">
        <p14:creationId xmlns:p14="http://schemas.microsoft.com/office/powerpoint/2010/main" val="1004544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518" y="482723"/>
            <a:ext cx="6446520" cy="677108"/>
          </a:xfrm>
          <a:prstGeom prst="rect">
            <a:avLst/>
          </a:prstGeom>
          <a:noFill/>
        </p:spPr>
        <p:txBody>
          <a:bodyPr wrap="square" rtlCol="0">
            <a:spAutoFit/>
          </a:bodyPr>
          <a:lstStyle/>
          <a:p>
            <a:r>
              <a:rPr lang="en-US" sz="3800" b="1" dirty="0" smtClean="0">
                <a:solidFill>
                  <a:srgbClr val="1F497D">
                    <a:lumMod val="75000"/>
                  </a:srgbClr>
                </a:solidFill>
              </a:rPr>
              <a:t>Prayer and Spiritual Fasting</a:t>
            </a:r>
            <a:endParaRPr lang="en-US" sz="3800" b="1" dirty="0">
              <a:solidFill>
                <a:srgbClr val="1F497D">
                  <a:lumMod val="75000"/>
                </a:srgbClr>
              </a:solidFill>
            </a:endParaRPr>
          </a:p>
        </p:txBody>
      </p:sp>
      <p:sp>
        <p:nvSpPr>
          <p:cNvPr id="3" name="TextBox 2"/>
          <p:cNvSpPr txBox="1"/>
          <p:nvPr/>
        </p:nvSpPr>
        <p:spPr>
          <a:xfrm>
            <a:off x="2251884" y="3510302"/>
            <a:ext cx="6277969" cy="2677656"/>
          </a:xfrm>
          <a:prstGeom prst="rect">
            <a:avLst/>
          </a:prstGeom>
          <a:noFill/>
        </p:spPr>
        <p:txBody>
          <a:bodyPr wrap="square" rtlCol="0">
            <a:spAutoFit/>
          </a:bodyPr>
          <a:lstStyle/>
          <a:p>
            <a:r>
              <a:rPr lang="en-US" sz="2800" dirty="0" smtClean="0">
                <a:solidFill>
                  <a:prstClr val="black"/>
                </a:solidFill>
              </a:rPr>
              <a:t>Abstaining from something in order to focus fully</a:t>
            </a:r>
          </a:p>
          <a:p>
            <a:pPr marL="742950" lvl="1" indent="-285750">
              <a:buFont typeface="Arial" pitchFamily="34" charset="0"/>
              <a:buChar char="•"/>
            </a:pPr>
            <a:r>
              <a:rPr lang="en-US" sz="2800" dirty="0" smtClean="0">
                <a:solidFill>
                  <a:prstClr val="black"/>
                </a:solidFill>
              </a:rPr>
              <a:t>On Prayer</a:t>
            </a:r>
          </a:p>
          <a:p>
            <a:pPr marL="742950" lvl="1" indent="-285750">
              <a:buFont typeface="Arial" pitchFamily="34" charset="0"/>
              <a:buChar char="•"/>
            </a:pPr>
            <a:r>
              <a:rPr lang="en-US" sz="2800" dirty="0" smtClean="0">
                <a:solidFill>
                  <a:prstClr val="black"/>
                </a:solidFill>
              </a:rPr>
              <a:t>Needs of the Community</a:t>
            </a:r>
          </a:p>
          <a:p>
            <a:pPr marL="742950" lvl="1" indent="-285750">
              <a:buFont typeface="Arial" pitchFamily="34" charset="0"/>
              <a:buChar char="•"/>
            </a:pPr>
            <a:r>
              <a:rPr lang="en-US" sz="2800" dirty="0" smtClean="0">
                <a:solidFill>
                  <a:prstClr val="black"/>
                </a:solidFill>
              </a:rPr>
              <a:t>Action </a:t>
            </a:r>
          </a:p>
          <a:p>
            <a:r>
              <a:rPr lang="en-US" sz="2800" dirty="0" smtClean="0">
                <a:solidFill>
                  <a:prstClr val="black"/>
                </a:solidFill>
              </a:rPr>
              <a:t>People of Faith Can Fast from Anything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475" y="1774214"/>
            <a:ext cx="2883303" cy="1620050"/>
          </a:xfrm>
          <a:prstGeom prst="rect">
            <a:avLst/>
          </a:prstGeom>
        </p:spPr>
      </p:pic>
      <p:sp>
        <p:nvSpPr>
          <p:cNvPr id="5" name="TextBox 4"/>
          <p:cNvSpPr txBox="1"/>
          <p:nvPr/>
        </p:nvSpPr>
        <p:spPr>
          <a:xfrm>
            <a:off x="4176233" y="2402039"/>
            <a:ext cx="3998776" cy="584775"/>
          </a:xfrm>
          <a:prstGeom prst="rect">
            <a:avLst/>
          </a:prstGeom>
          <a:noFill/>
        </p:spPr>
        <p:txBody>
          <a:bodyPr wrap="square" rtlCol="0">
            <a:spAutoFit/>
          </a:bodyPr>
          <a:lstStyle/>
          <a:p>
            <a:r>
              <a:rPr lang="en-US" sz="3200" dirty="0" smtClean="0"/>
              <a:t>A Spiritual Fast . . .</a:t>
            </a:r>
            <a:endParaRPr lang="en-US" sz="3200" dirty="0"/>
          </a:p>
        </p:txBody>
      </p:sp>
    </p:spTree>
    <p:extLst>
      <p:ext uri="{BB962C8B-B14F-4D97-AF65-F5344CB8AC3E}">
        <p14:creationId xmlns:p14="http://schemas.microsoft.com/office/powerpoint/2010/main" val="2767986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054" y="482723"/>
            <a:ext cx="6446520" cy="677108"/>
          </a:xfrm>
          <a:prstGeom prst="rect">
            <a:avLst/>
          </a:prstGeom>
          <a:noFill/>
        </p:spPr>
        <p:txBody>
          <a:bodyPr wrap="square" rtlCol="0">
            <a:spAutoFit/>
          </a:bodyPr>
          <a:lstStyle/>
          <a:p>
            <a:r>
              <a:rPr lang="en-US" sz="3800" b="1" dirty="0" smtClean="0">
                <a:solidFill>
                  <a:srgbClr val="1F497D">
                    <a:lumMod val="75000"/>
                  </a:srgbClr>
                </a:solidFill>
              </a:rPr>
              <a:t>Why I pray and Fast</a:t>
            </a:r>
            <a:endParaRPr lang="en-US" sz="3800" b="1" dirty="0">
              <a:solidFill>
                <a:srgbClr val="1F497D">
                  <a:lumMod val="75000"/>
                </a:srgb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274" y="2041473"/>
            <a:ext cx="7534636" cy="2893134"/>
          </a:xfrm>
          <a:prstGeom prst="rect">
            <a:avLst/>
          </a:prstGeom>
        </p:spPr>
      </p:pic>
      <p:sp>
        <p:nvSpPr>
          <p:cNvPr id="4" name="TextBox 3"/>
          <p:cNvSpPr txBox="1"/>
          <p:nvPr/>
        </p:nvSpPr>
        <p:spPr>
          <a:xfrm>
            <a:off x="6180083" y="6288291"/>
            <a:ext cx="4729655" cy="1200329"/>
          </a:xfrm>
          <a:prstGeom prst="rect">
            <a:avLst/>
          </a:prstGeom>
          <a:noFill/>
        </p:spPr>
        <p:txBody>
          <a:bodyPr wrap="square" rtlCol="0">
            <a:spAutoFit/>
          </a:bodyPr>
          <a:lstStyle/>
          <a:p>
            <a:r>
              <a:rPr lang="en-US" sz="2800" dirty="0">
                <a:hlinkClick r:id="rId3"/>
              </a:rPr>
              <a:t>www.fastaction.us</a:t>
            </a:r>
            <a:r>
              <a:rPr lang="en-US" sz="2800" dirty="0"/>
              <a:t> </a:t>
            </a:r>
          </a:p>
          <a:p>
            <a:endParaRPr lang="en-US" sz="4400" dirty="0"/>
          </a:p>
        </p:txBody>
      </p:sp>
    </p:spTree>
    <p:extLst>
      <p:ext uri="{BB962C8B-B14F-4D97-AF65-F5344CB8AC3E}">
        <p14:creationId xmlns:p14="http://schemas.microsoft.com/office/powerpoint/2010/main" val="200982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9302"/>
            <a:ext cx="6850574" cy="1169551"/>
          </a:xfrm>
          <a:prstGeom prst="rect">
            <a:avLst/>
          </a:prstGeom>
          <a:noFill/>
        </p:spPr>
        <p:txBody>
          <a:bodyPr wrap="square" rtlCol="0">
            <a:spAutoFit/>
          </a:bodyPr>
          <a:lstStyle/>
          <a:p>
            <a:r>
              <a:rPr lang="en-US" sz="3500" b="1" dirty="0" smtClean="0">
                <a:solidFill>
                  <a:srgbClr val="1F497D">
                    <a:lumMod val="75000"/>
                  </a:srgbClr>
                </a:solidFill>
              </a:rPr>
              <a:t>#</a:t>
            </a:r>
            <a:r>
              <a:rPr lang="en-US" sz="3500" b="1" dirty="0" err="1" smtClean="0">
                <a:solidFill>
                  <a:srgbClr val="1F497D">
                    <a:lumMod val="75000"/>
                  </a:srgbClr>
                </a:solidFill>
              </a:rPr>
              <a:t>SignsofChange</a:t>
            </a:r>
            <a:r>
              <a:rPr lang="en-US" sz="3500" b="1" dirty="0" smtClean="0">
                <a:solidFill>
                  <a:srgbClr val="1F497D">
                    <a:lumMod val="75000"/>
                  </a:srgbClr>
                </a:solidFill>
              </a:rPr>
              <a:t> August Photo Contest</a:t>
            </a:r>
            <a:endParaRPr lang="en-US" sz="3500" b="1" dirty="0">
              <a:solidFill>
                <a:srgbClr val="1F497D">
                  <a:lumMod val="75000"/>
                </a:srgbClr>
              </a:solidFill>
            </a:endParaRPr>
          </a:p>
        </p:txBody>
      </p:sp>
      <p:pic>
        <p:nvPicPr>
          <p:cNvPr id="5" name="Picture 4" descr="https://encrypted-tbn3.gstatic.com/images?q=tbn:ANd9GcQfUN80bPnm5p6S619plquxOf5Ue_XE9t2c5MThk_-0stmDZj8QWg"/>
          <p:cNvPicPr/>
          <p:nvPr/>
        </p:nvPicPr>
        <p:blipFill>
          <a:blip r:embed="rId2"/>
          <a:srcRect/>
          <a:stretch>
            <a:fillRect/>
          </a:stretch>
        </p:blipFill>
        <p:spPr bwMode="auto">
          <a:xfrm>
            <a:off x="232225" y="1478852"/>
            <a:ext cx="4448839" cy="3000684"/>
          </a:xfrm>
          <a:prstGeom prst="rect">
            <a:avLst/>
          </a:prstGeom>
          <a:noFill/>
          <a:ln w="9525">
            <a:noFill/>
            <a:miter lim="800000"/>
            <a:headEnd/>
            <a:tailEnd/>
          </a:ln>
        </p:spPr>
      </p:pic>
      <p:pic>
        <p:nvPicPr>
          <p:cNvPr id="6" name="Picture 5" descr="http://www.churchworldservice.org/images/content/pagebuilder/UMC_Church_Sign.jpg"/>
          <p:cNvPicPr/>
          <p:nvPr/>
        </p:nvPicPr>
        <p:blipFill>
          <a:blip r:embed="rId3"/>
          <a:srcRect/>
          <a:stretch>
            <a:fillRect/>
          </a:stretch>
        </p:blipFill>
        <p:spPr bwMode="auto">
          <a:xfrm>
            <a:off x="5002905" y="1319477"/>
            <a:ext cx="3695338" cy="3000685"/>
          </a:xfrm>
          <a:prstGeom prst="rect">
            <a:avLst/>
          </a:prstGeom>
          <a:noFill/>
          <a:ln w="9525">
            <a:noFill/>
            <a:miter lim="800000"/>
            <a:headEnd/>
            <a:tailEnd/>
          </a:ln>
        </p:spPr>
      </p:pic>
      <p:pic>
        <p:nvPicPr>
          <p:cNvPr id="7" name="Picture 6" descr="https://encrypted-tbn3.gstatic.com/images?q=tbn:ANd9GcQpFUtKeHf7i7jOFrSxtl4frGqgbuXWGns9ucCfkF-drpsl86HChw"/>
          <p:cNvPicPr/>
          <p:nvPr/>
        </p:nvPicPr>
        <p:blipFill>
          <a:blip r:embed="rId4"/>
          <a:srcRect t="5350"/>
          <a:stretch>
            <a:fillRect/>
          </a:stretch>
        </p:blipFill>
        <p:spPr bwMode="auto">
          <a:xfrm>
            <a:off x="0" y="4479537"/>
            <a:ext cx="3425287" cy="2246584"/>
          </a:xfrm>
          <a:prstGeom prst="rect">
            <a:avLst/>
          </a:prstGeom>
          <a:noFill/>
          <a:ln w="9525">
            <a:noFill/>
            <a:miter lim="800000"/>
            <a:headEnd/>
            <a:tailEnd/>
          </a:ln>
        </p:spPr>
      </p:pic>
      <p:pic>
        <p:nvPicPr>
          <p:cNvPr id="8" name="Picture 7" descr="https://encrypted-tbn3.gstatic.com/images?q=tbn:ANd9GcTlUa4JnKssyBx8v3FzUhgPTCBjsPXxVZUb6X_0DhZTcmu-B2Ri8A"/>
          <p:cNvPicPr/>
          <p:nvPr/>
        </p:nvPicPr>
        <p:blipFill>
          <a:blip r:embed="rId5"/>
          <a:srcRect/>
          <a:stretch>
            <a:fillRect/>
          </a:stretch>
        </p:blipFill>
        <p:spPr bwMode="auto">
          <a:xfrm>
            <a:off x="3719799" y="4479536"/>
            <a:ext cx="2397222" cy="2368531"/>
          </a:xfrm>
          <a:prstGeom prst="rect">
            <a:avLst/>
          </a:prstGeom>
          <a:noFill/>
          <a:ln w="9525">
            <a:noFill/>
            <a:miter lim="800000"/>
            <a:headEnd/>
            <a:tailEnd/>
          </a:ln>
        </p:spPr>
      </p:pic>
      <p:pic>
        <p:nvPicPr>
          <p:cNvPr id="9" name="Picture 8" descr="http://ts1.mm.bing.net/th?id=H.4796418690778772&amp;pid=1.7&amp;w=158&amp;h=188&amp;c=7&amp;rs=1"/>
          <p:cNvPicPr/>
          <p:nvPr/>
        </p:nvPicPr>
        <p:blipFill>
          <a:blip r:embed="rId6"/>
          <a:srcRect/>
          <a:stretch>
            <a:fillRect/>
          </a:stretch>
        </p:blipFill>
        <p:spPr bwMode="auto">
          <a:xfrm>
            <a:off x="6578827" y="4320161"/>
            <a:ext cx="2202566" cy="2527906"/>
          </a:xfrm>
          <a:prstGeom prst="rect">
            <a:avLst/>
          </a:prstGeom>
          <a:noFill/>
          <a:ln w="9525">
            <a:noFill/>
            <a:miter lim="800000"/>
            <a:headEnd/>
            <a:tailEnd/>
          </a:ln>
        </p:spPr>
      </p:pic>
    </p:spTree>
    <p:extLst>
      <p:ext uri="{BB962C8B-B14F-4D97-AF65-F5344CB8AC3E}">
        <p14:creationId xmlns:p14="http://schemas.microsoft.com/office/powerpoint/2010/main" val="1723024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3294"/>
            <a:ext cx="6850574" cy="1169551"/>
          </a:xfrm>
          <a:prstGeom prst="rect">
            <a:avLst/>
          </a:prstGeom>
          <a:noFill/>
        </p:spPr>
        <p:txBody>
          <a:bodyPr wrap="square" rtlCol="0">
            <a:spAutoFit/>
          </a:bodyPr>
          <a:lstStyle/>
          <a:p>
            <a:r>
              <a:rPr lang="en-US" sz="3500" b="1" dirty="0" smtClean="0">
                <a:solidFill>
                  <a:srgbClr val="1F497D">
                    <a:lumMod val="75000"/>
                  </a:srgbClr>
                </a:solidFill>
              </a:rPr>
              <a:t>How to join #</a:t>
            </a:r>
            <a:r>
              <a:rPr lang="en-US" sz="3500" b="1" dirty="0" err="1" smtClean="0">
                <a:solidFill>
                  <a:srgbClr val="1F497D">
                    <a:lumMod val="75000"/>
                  </a:srgbClr>
                </a:solidFill>
              </a:rPr>
              <a:t>SignsofChange</a:t>
            </a:r>
            <a:r>
              <a:rPr lang="en-US" sz="3500" b="1" dirty="0" smtClean="0">
                <a:solidFill>
                  <a:srgbClr val="1F497D">
                    <a:lumMod val="75000"/>
                  </a:srgbClr>
                </a:solidFill>
              </a:rPr>
              <a:t>   August Photo Contest</a:t>
            </a:r>
            <a:endParaRPr lang="en-US" sz="3500" b="1" dirty="0">
              <a:solidFill>
                <a:srgbClr val="1F497D">
                  <a:lumMod val="75000"/>
                </a:srgbClr>
              </a:solidFill>
            </a:endParaRPr>
          </a:p>
        </p:txBody>
      </p:sp>
      <p:sp>
        <p:nvSpPr>
          <p:cNvPr id="3" name="Content Placeholder 2"/>
          <p:cNvSpPr txBox="1">
            <a:spLocks/>
          </p:cNvSpPr>
          <p:nvPr/>
        </p:nvSpPr>
        <p:spPr>
          <a:xfrm>
            <a:off x="236483" y="1600200"/>
            <a:ext cx="8229600" cy="4525963"/>
          </a:xfrm>
          <a:prstGeom prst="rect">
            <a:avLst/>
          </a:prstGeom>
        </p:spPr>
        <p:txBody>
          <a:bodyPr>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70000"/>
              </a:lnSpc>
            </a:pPr>
            <a:r>
              <a:rPr lang="en-US" b="1" dirty="0" smtClean="0"/>
              <a:t>Put together the best creative minds in your congregation – come up with a message  supporting immigration reform for your community</a:t>
            </a:r>
          </a:p>
          <a:p>
            <a:pPr>
              <a:lnSpc>
                <a:spcPct val="170000"/>
              </a:lnSpc>
            </a:pPr>
            <a:r>
              <a:rPr lang="en-US" b="1" dirty="0" smtClean="0"/>
              <a:t>Show the message on your congregation’s sign</a:t>
            </a:r>
          </a:p>
          <a:p>
            <a:pPr>
              <a:lnSpc>
                <a:spcPct val="170000"/>
              </a:lnSpc>
            </a:pPr>
            <a:r>
              <a:rPr lang="en-US" b="1" dirty="0" smtClean="0"/>
              <a:t>Take a picture of the sign and email it to signs@interfaithimmigration.org</a:t>
            </a:r>
          </a:p>
          <a:p>
            <a:pPr>
              <a:lnSpc>
                <a:spcPct val="170000"/>
              </a:lnSpc>
            </a:pPr>
            <a:r>
              <a:rPr lang="en-US" b="1" dirty="0" smtClean="0"/>
              <a:t>Look for your picture on the IIC Facebook Page</a:t>
            </a:r>
          </a:p>
          <a:p>
            <a:pPr>
              <a:lnSpc>
                <a:spcPct val="170000"/>
              </a:lnSpc>
            </a:pPr>
            <a:r>
              <a:rPr lang="en-US" b="1" dirty="0" smtClean="0"/>
              <a:t>Get your friends to vote by Sharing, Liking, Tweeting, or Pinning your photo!</a:t>
            </a:r>
          </a:p>
          <a:p>
            <a:pPr>
              <a:lnSpc>
                <a:spcPct val="170000"/>
              </a:lnSpc>
            </a:pPr>
            <a:r>
              <a:rPr lang="en-US" b="1" dirty="0" smtClean="0"/>
              <a:t>Tweet votes with the hash tag #</a:t>
            </a:r>
            <a:r>
              <a:rPr lang="en-US" b="1" dirty="0" err="1" smtClean="0"/>
              <a:t>SignsofChange</a:t>
            </a:r>
            <a:endParaRPr lang="en-US" b="1" dirty="0" smtClean="0"/>
          </a:p>
        </p:txBody>
      </p:sp>
    </p:spTree>
    <p:extLst>
      <p:ext uri="{BB962C8B-B14F-4D97-AF65-F5344CB8AC3E}">
        <p14:creationId xmlns:p14="http://schemas.microsoft.com/office/powerpoint/2010/main" val="306369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359" y="433110"/>
            <a:ext cx="7544257" cy="646331"/>
          </a:xfrm>
          <a:prstGeom prst="rect">
            <a:avLst/>
          </a:prstGeom>
          <a:noFill/>
        </p:spPr>
        <p:txBody>
          <a:bodyPr wrap="square" rtlCol="0">
            <a:spAutoFit/>
          </a:bodyPr>
          <a:lstStyle/>
          <a:p>
            <a:r>
              <a:rPr lang="en-US" sz="3600" b="1" dirty="0" smtClean="0">
                <a:solidFill>
                  <a:srgbClr val="1F497D">
                    <a:lumMod val="75000"/>
                  </a:srgbClr>
                </a:solidFill>
              </a:rPr>
              <a:t>#</a:t>
            </a:r>
            <a:r>
              <a:rPr lang="en-US" sz="3600" b="1" dirty="0" err="1" smtClean="0">
                <a:solidFill>
                  <a:srgbClr val="1F497D">
                    <a:lumMod val="75000"/>
                  </a:srgbClr>
                </a:solidFill>
              </a:rPr>
              <a:t>SignsofChange</a:t>
            </a:r>
            <a:r>
              <a:rPr lang="en-US" sz="3600" b="1" dirty="0" smtClean="0">
                <a:solidFill>
                  <a:srgbClr val="1F497D">
                    <a:lumMod val="75000"/>
                  </a:srgbClr>
                </a:solidFill>
              </a:rPr>
              <a:t> Photo Contest!</a:t>
            </a:r>
            <a:endParaRPr lang="en-US" sz="3600" b="1" dirty="0">
              <a:solidFill>
                <a:srgbClr val="1F497D">
                  <a:lumMod val="75000"/>
                </a:srgbClr>
              </a:solidFill>
            </a:endParaRPr>
          </a:p>
        </p:txBody>
      </p:sp>
      <p:sp>
        <p:nvSpPr>
          <p:cNvPr id="3" name="Content Placeholder 2"/>
          <p:cNvSpPr txBox="1">
            <a:spLocks/>
          </p:cNvSpPr>
          <p:nvPr/>
        </p:nvSpPr>
        <p:spPr>
          <a:xfrm>
            <a:off x="457200" y="1373902"/>
            <a:ext cx="8229600" cy="497855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mtClean="0"/>
              <a:t>The congregation with the most votes by the end of August wins two free flights for two congregation members for the next interfaith advocacy fly-in day</a:t>
            </a:r>
            <a:endParaRPr lang="en-US" dirty="0"/>
          </a:p>
        </p:txBody>
      </p:sp>
      <p:pic>
        <p:nvPicPr>
          <p:cNvPr id="4" name="Picture 3" descr="https://encrypted-tbn3.gstatic.com/images?q=tbn:ANd9GcQfUN80bPnm5p6S619plquxOf5Ue_XE9t2c5MThk_-0stmDZj8QWg"/>
          <p:cNvPicPr/>
          <p:nvPr/>
        </p:nvPicPr>
        <p:blipFill>
          <a:blip r:embed="rId2"/>
          <a:srcRect/>
          <a:stretch>
            <a:fillRect/>
          </a:stretch>
        </p:blipFill>
        <p:spPr bwMode="auto">
          <a:xfrm>
            <a:off x="4377826" y="3326753"/>
            <a:ext cx="4485940" cy="3025708"/>
          </a:xfrm>
          <a:prstGeom prst="rect">
            <a:avLst/>
          </a:prstGeom>
          <a:noFill/>
          <a:ln w="9525">
            <a:noFill/>
            <a:miter lim="800000"/>
            <a:headEnd/>
            <a:tailEnd/>
          </a:ln>
        </p:spPr>
      </p:pic>
    </p:spTree>
    <p:extLst>
      <p:ext uri="{BB962C8B-B14F-4D97-AF65-F5344CB8AC3E}">
        <p14:creationId xmlns:p14="http://schemas.microsoft.com/office/powerpoint/2010/main" val="2559003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Content Placeholder 5" descr="questions.jpg"/>
          <p:cNvPicPr>
            <a:picLocks noGrp="1" noChangeAspect="1"/>
          </p:cNvPicPr>
          <p:nvPr>
            <p:ph sz="half" idx="4294967295"/>
          </p:nvPr>
        </p:nvPicPr>
        <p:blipFill rotWithShape="1">
          <a:blip r:embed="rId2" cstate="print">
            <a:extLst>
              <a:ext uri="{28A0092B-C50C-407E-A947-70E740481C1C}">
                <a14:useLocalDpi xmlns:a14="http://schemas.microsoft.com/office/drawing/2010/main" val="0"/>
              </a:ext>
            </a:extLst>
          </a:blip>
          <a:srcRect l="19975" r="14565"/>
          <a:stretch/>
        </p:blipFill>
        <p:spPr>
          <a:xfrm>
            <a:off x="7917554" y="0"/>
            <a:ext cx="1226446" cy="2286000"/>
          </a:xfrm>
          <a:prstGeom prst="rect">
            <a:avLst/>
          </a:prstGeom>
        </p:spPr>
      </p:pic>
      <p:sp>
        <p:nvSpPr>
          <p:cNvPr id="4" name="Title 3"/>
          <p:cNvSpPr>
            <a:spLocks noGrp="1"/>
          </p:cNvSpPr>
          <p:nvPr>
            <p:ph type="title" idx="4294967295"/>
          </p:nvPr>
        </p:nvSpPr>
        <p:spPr>
          <a:xfrm>
            <a:off x="-106326" y="-95693"/>
            <a:ext cx="9098358" cy="590550"/>
          </a:xfrm>
          <a:prstGeom prst="rect">
            <a:avLst/>
          </a:prstGeom>
        </p:spPr>
        <p:txBody>
          <a:bodyPr>
            <a:noAutofit/>
          </a:bodyPr>
          <a:lstStyle/>
          <a:p>
            <a:r>
              <a:rPr lang="en-US" sz="2400" b="1" dirty="0" smtClean="0">
                <a:solidFill>
                  <a:schemeClr val="tx2"/>
                </a:solidFill>
              </a:rPr>
              <a:t>IIC Contacts by organization</a:t>
            </a:r>
            <a:br>
              <a:rPr lang="en-US" sz="2400" b="1" dirty="0" smtClean="0">
                <a:solidFill>
                  <a:schemeClr val="tx2"/>
                </a:solidFill>
              </a:rPr>
            </a:br>
            <a:endParaRPr lang="en-US" sz="2400" b="1" dirty="0">
              <a:solidFill>
                <a:schemeClr val="tx2"/>
              </a:solidFill>
            </a:endParaRPr>
          </a:p>
        </p:txBody>
      </p:sp>
      <p:sp>
        <p:nvSpPr>
          <p:cNvPr id="5" name="Content Placeholder 4"/>
          <p:cNvSpPr>
            <a:spLocks noGrp="1"/>
          </p:cNvSpPr>
          <p:nvPr>
            <p:ph sz="half" idx="4294967295"/>
          </p:nvPr>
        </p:nvSpPr>
        <p:spPr>
          <a:xfrm>
            <a:off x="0" y="329610"/>
            <a:ext cx="8250865" cy="6719776"/>
          </a:xfrm>
        </p:spPr>
        <p:txBody>
          <a:bodyPr numCol="2">
            <a:noAutofit/>
          </a:bodyPr>
          <a:lstStyle/>
          <a:p>
            <a:pPr marL="117475" indent="-117475" defTabSz="0">
              <a:lnSpc>
                <a:spcPts val="1600"/>
              </a:lnSpc>
              <a:spcBef>
                <a:spcPts val="0"/>
              </a:spcBef>
            </a:pPr>
            <a:r>
              <a:rPr lang="en-US" sz="1200" b="1" dirty="0" smtClean="0">
                <a:latin typeface="Arial" pitchFamily="34" charset="0"/>
                <a:cs typeface="Arial" pitchFamily="34" charset="0"/>
              </a:rPr>
              <a:t>African American Ministers in Action: </a:t>
            </a:r>
            <a:r>
              <a:rPr lang="en-US" sz="1200" dirty="0" smtClean="0">
                <a:latin typeface="Arial" pitchFamily="34" charset="0"/>
                <a:cs typeface="Arial" pitchFamily="34" charset="0"/>
              </a:rPr>
              <a:t>Leslie Malachi, </a:t>
            </a:r>
            <a:r>
              <a:rPr lang="en-US" sz="1200" dirty="0" smtClean="0">
                <a:latin typeface="Arial" pitchFamily="34" charset="0"/>
                <a:cs typeface="Arial" pitchFamily="34" charset="0"/>
                <a:hlinkClick r:id="rId3"/>
              </a:rPr>
              <a:t>lmalachi@pfaw.org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American Jewish Committee: </a:t>
            </a:r>
            <a:r>
              <a:rPr lang="en-US" sz="1200" dirty="0" smtClean="0">
                <a:latin typeface="Arial" pitchFamily="34" charset="0"/>
                <a:cs typeface="Arial" pitchFamily="34" charset="0"/>
              </a:rPr>
              <a:t>Chelsea Hanson, </a:t>
            </a:r>
            <a:r>
              <a:rPr lang="en-US" sz="1200" dirty="0" smtClean="0">
                <a:latin typeface="Arial" pitchFamily="34" charset="0"/>
                <a:cs typeface="Arial" pitchFamily="34" charset="0"/>
                <a:hlinkClick r:id="rId4"/>
              </a:rPr>
              <a:t>hansonc@ajc.org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Bread for the World Institute: </a:t>
            </a:r>
            <a:r>
              <a:rPr lang="en-US" sz="1200" dirty="0" smtClean="0">
                <a:latin typeface="Arial" pitchFamily="34" charset="0"/>
                <a:cs typeface="Arial" pitchFamily="34" charset="0"/>
              </a:rPr>
              <a:t>Andrew </a:t>
            </a:r>
            <a:r>
              <a:rPr lang="en-US" sz="1200" dirty="0" err="1" smtClean="0">
                <a:latin typeface="Arial" pitchFamily="34" charset="0"/>
                <a:cs typeface="Arial" pitchFamily="34" charset="0"/>
              </a:rPr>
              <a:t>Wainer</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5"/>
              </a:rPr>
              <a:t>awainer@bread.org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Church World Service: </a:t>
            </a:r>
            <a:r>
              <a:rPr lang="en-US" sz="1200" dirty="0" smtClean="0">
                <a:latin typeface="Arial" pitchFamily="34" charset="0"/>
                <a:cs typeface="Arial" pitchFamily="34" charset="0"/>
              </a:rPr>
              <a:t>Jen Smyers, </a:t>
            </a:r>
            <a:r>
              <a:rPr lang="en-US" sz="1200" dirty="0" smtClean="0">
                <a:latin typeface="Arial" pitchFamily="34" charset="0"/>
                <a:cs typeface="Arial" pitchFamily="34" charset="0"/>
                <a:hlinkClick r:id="rId6"/>
              </a:rPr>
              <a:t>jsmyers@churchworldservice.org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a:latin typeface="Arial" pitchFamily="34" charset="0"/>
                <a:cs typeface="Arial" pitchFamily="34" charset="0"/>
              </a:rPr>
              <a:t>Conference of Major Superiors of Men: </a:t>
            </a:r>
            <a:r>
              <a:rPr lang="en-US" sz="1200" dirty="0">
                <a:latin typeface="Arial" pitchFamily="34" charset="0"/>
                <a:cs typeface="Arial" pitchFamily="34" charset="0"/>
              </a:rPr>
              <a:t>Eli McCarthy </a:t>
            </a:r>
            <a:r>
              <a:rPr lang="en-US" sz="1200" dirty="0">
                <a:latin typeface="Arial" pitchFamily="34" charset="0"/>
                <a:cs typeface="Arial" pitchFamily="34" charset="0"/>
                <a:hlinkClick r:id="rId7"/>
              </a:rPr>
              <a:t>emccarthy@cmsm.org</a:t>
            </a:r>
            <a:r>
              <a:rPr lang="en-US" sz="1200" dirty="0">
                <a:latin typeface="Arial" pitchFamily="34" charset="0"/>
                <a:cs typeface="Arial" pitchFamily="34" charset="0"/>
              </a:rPr>
              <a:t> </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Disciples of Christ: </a:t>
            </a:r>
            <a:r>
              <a:rPr lang="en-US" sz="1200" dirty="0" smtClean="0">
                <a:latin typeface="Arial" pitchFamily="34" charset="0"/>
                <a:cs typeface="Arial" pitchFamily="34" charset="0"/>
              </a:rPr>
              <a:t>Sharon Stanley-Rea, </a:t>
            </a:r>
            <a:r>
              <a:rPr lang="en-US" sz="1200" dirty="0" smtClean="0">
                <a:latin typeface="Arial" pitchFamily="34" charset="0"/>
                <a:cs typeface="Arial" pitchFamily="34" charset="0"/>
                <a:hlinkClick r:id="rId8"/>
              </a:rPr>
              <a:t>sstanley@dhm.disciples.org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Episcopal Church: </a:t>
            </a:r>
            <a:r>
              <a:rPr lang="en-US" sz="1200" dirty="0" smtClean="0">
                <a:latin typeface="Arial" pitchFamily="34" charset="0"/>
                <a:cs typeface="Arial" pitchFamily="34" charset="0"/>
              </a:rPr>
              <a:t>Katie Conway, </a:t>
            </a:r>
            <a:r>
              <a:rPr lang="en-US" sz="1200" dirty="0" smtClean="0">
                <a:latin typeface="Arial" pitchFamily="34" charset="0"/>
                <a:cs typeface="Arial" pitchFamily="34" charset="0"/>
                <a:hlinkClick r:id="rId9"/>
              </a:rPr>
              <a:t>kconway@episcopalchurch.org</a:t>
            </a:r>
            <a:r>
              <a:rPr lang="en-US" sz="1200" dirty="0" smtClean="0">
                <a:latin typeface="Arial" pitchFamily="34" charset="0"/>
                <a:cs typeface="Arial" pitchFamily="34" charset="0"/>
              </a:rPr>
              <a:t>  </a:t>
            </a:r>
          </a:p>
          <a:p>
            <a:pPr marL="117475" indent="-117475" defTabSz="0">
              <a:lnSpc>
                <a:spcPts val="1600"/>
              </a:lnSpc>
              <a:spcBef>
                <a:spcPts val="0"/>
              </a:spcBef>
            </a:pPr>
            <a:r>
              <a:rPr lang="en-US" sz="1200" b="1" dirty="0" smtClean="0">
                <a:latin typeface="Arial" pitchFamily="34" charset="0"/>
                <a:cs typeface="Arial" pitchFamily="34" charset="0"/>
              </a:rPr>
              <a:t>Franciscan Action Network: </a:t>
            </a:r>
            <a:r>
              <a:rPr lang="en-US" sz="1200" dirty="0" smtClean="0">
                <a:latin typeface="Arial" pitchFamily="34" charset="0"/>
                <a:cs typeface="Arial" pitchFamily="34" charset="0"/>
              </a:rPr>
              <a:t>Marie </a:t>
            </a:r>
            <a:r>
              <a:rPr lang="en-US" sz="1200" dirty="0" err="1" smtClean="0">
                <a:latin typeface="Arial" pitchFamily="34" charset="0"/>
                <a:cs typeface="Arial" pitchFamily="34" charset="0"/>
              </a:rPr>
              <a:t>Lucey</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10"/>
              </a:rPr>
              <a:t>lucey@franciscanaction.org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Friends Committee on National Legislation: </a:t>
            </a:r>
            <a:r>
              <a:rPr lang="en-US" sz="1200" dirty="0" smtClean="0">
                <a:latin typeface="Arial" pitchFamily="34" charset="0"/>
                <a:cs typeface="Arial" pitchFamily="34" charset="0"/>
              </a:rPr>
              <a:t>Ruth Flower, </a:t>
            </a:r>
            <a:r>
              <a:rPr lang="en-US" sz="1200" dirty="0" smtClean="0">
                <a:latin typeface="Arial" pitchFamily="34" charset="0"/>
                <a:cs typeface="Arial" pitchFamily="34" charset="0"/>
                <a:hlinkClick r:id="rId11"/>
              </a:rPr>
              <a:t>flower@fcnl.org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Hebrew Immigrant Aid Society: </a:t>
            </a:r>
            <a:r>
              <a:rPr lang="en-US" sz="1200" dirty="0" smtClean="0">
                <a:latin typeface="Arial" pitchFamily="34" charset="0"/>
                <a:cs typeface="Arial" pitchFamily="34" charset="0"/>
              </a:rPr>
              <a:t>Liza Lieberman, </a:t>
            </a:r>
            <a:r>
              <a:rPr lang="en-US" sz="1200" dirty="0" smtClean="0">
                <a:latin typeface="Arial" pitchFamily="34" charset="0"/>
                <a:cs typeface="Arial" pitchFamily="34" charset="0"/>
                <a:hlinkClick r:id="rId12"/>
              </a:rPr>
              <a:t>liza.lieberman@hias.org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Interfaith Worker Justice: </a:t>
            </a:r>
            <a:r>
              <a:rPr lang="en-US" sz="1200" dirty="0" smtClean="0">
                <a:latin typeface="Arial" pitchFamily="34" charset="0"/>
                <a:cs typeface="Arial" pitchFamily="34" charset="0"/>
              </a:rPr>
              <a:t>Michael Livingston, </a:t>
            </a:r>
            <a:r>
              <a:rPr lang="en-US" sz="1200" dirty="0" smtClean="0">
                <a:latin typeface="Arial" pitchFamily="34" charset="0"/>
                <a:cs typeface="Arial" pitchFamily="34" charset="0"/>
                <a:hlinkClick r:id="rId13"/>
              </a:rPr>
              <a:t>mlivingston@iwj.org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Irish Apostolate USA: </a:t>
            </a:r>
            <a:r>
              <a:rPr lang="en-US" sz="1200" dirty="0" smtClean="0">
                <a:latin typeface="Arial" pitchFamily="34" charset="0"/>
                <a:cs typeface="Arial" pitchFamily="34" charset="0"/>
              </a:rPr>
              <a:t>Geri Garvey, </a:t>
            </a:r>
            <a:r>
              <a:rPr lang="en-US" sz="1200" dirty="0" smtClean="0">
                <a:latin typeface="Arial" pitchFamily="34" charset="0"/>
                <a:cs typeface="Arial" pitchFamily="34" charset="0"/>
                <a:hlinkClick r:id="rId14"/>
              </a:rPr>
              <a:t>administrator@usairish.org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Islamic Information Center: </a:t>
            </a:r>
            <a:r>
              <a:rPr lang="en-US" sz="1200" dirty="0" err="1" smtClean="0">
                <a:latin typeface="Arial" pitchFamily="34" charset="0"/>
                <a:cs typeface="Arial" pitchFamily="34" charset="0"/>
              </a:rPr>
              <a:t>Hajar</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Hosseini</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15"/>
              </a:rPr>
              <a:t>hosseini@islamicinformationcenter.org</a:t>
            </a:r>
            <a:endParaRPr lang="en-US" sz="1200" b="1"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Jesuit Conference, </a:t>
            </a:r>
            <a:r>
              <a:rPr lang="en-US" sz="1200" dirty="0" smtClean="0">
                <a:latin typeface="Arial" pitchFamily="34" charset="0"/>
                <a:cs typeface="Arial" pitchFamily="34" charset="0"/>
              </a:rPr>
              <a:t>Shaina </a:t>
            </a:r>
            <a:r>
              <a:rPr lang="en-US" sz="1200" dirty="0" err="1" smtClean="0">
                <a:latin typeface="Arial" pitchFamily="34" charset="0"/>
                <a:cs typeface="Arial" pitchFamily="34" charset="0"/>
              </a:rPr>
              <a:t>Aber</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16"/>
              </a:rPr>
              <a:t>saber@jesuit.org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Jesuit Refugee Service/USA, </a:t>
            </a:r>
            <a:r>
              <a:rPr lang="en-US" sz="1200" dirty="0" smtClean="0">
                <a:latin typeface="Arial" pitchFamily="34" charset="0"/>
                <a:cs typeface="Arial" pitchFamily="34" charset="0"/>
              </a:rPr>
              <a:t>Mary Small, </a:t>
            </a:r>
            <a:r>
              <a:rPr lang="en-US" sz="1200" dirty="0" smtClean="0">
                <a:latin typeface="Arial" pitchFamily="34" charset="0"/>
                <a:cs typeface="Arial" pitchFamily="34" charset="0"/>
                <a:hlinkClick r:id="rId17"/>
              </a:rPr>
              <a:t>msmall@jesuit.org</a:t>
            </a:r>
            <a:r>
              <a:rPr lang="en-US" sz="1200" dirty="0" smtClean="0">
                <a:latin typeface="Arial" pitchFamily="34" charset="0"/>
                <a:cs typeface="Arial" pitchFamily="34" charset="0"/>
              </a:rPr>
              <a:t>  </a:t>
            </a:r>
          </a:p>
          <a:p>
            <a:pPr marL="117475" indent="-117475" defTabSz="0">
              <a:lnSpc>
                <a:spcPts val="1600"/>
              </a:lnSpc>
              <a:spcBef>
                <a:spcPts val="0"/>
              </a:spcBef>
            </a:pPr>
            <a:r>
              <a:rPr lang="en-US" sz="1200" b="1" dirty="0" smtClean="0">
                <a:latin typeface="Arial" pitchFamily="34" charset="0"/>
                <a:cs typeface="Arial" pitchFamily="34" charset="0"/>
              </a:rPr>
              <a:t>Jewish Council for Public Affairs: </a:t>
            </a:r>
            <a:r>
              <a:rPr lang="en-US" sz="1200" dirty="0" err="1" smtClean="0">
                <a:latin typeface="Arial" pitchFamily="34" charset="0"/>
                <a:cs typeface="Arial" pitchFamily="34" charset="0"/>
              </a:rPr>
              <a:t>Elyssa</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Koidin</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18"/>
              </a:rPr>
              <a:t>ekoidin@thejcpa.org</a:t>
            </a:r>
            <a:endParaRPr lang="en-US" sz="1200" dirty="0" smtClean="0">
              <a:latin typeface="Arial" pitchFamily="34" charset="0"/>
              <a:cs typeface="Arial" pitchFamily="34" charset="0"/>
            </a:endParaRPr>
          </a:p>
          <a:p>
            <a:pPr marL="0" indent="0" defTabSz="0">
              <a:lnSpc>
                <a:spcPts val="1600"/>
              </a:lnSpc>
              <a:spcBef>
                <a:spcPts val="0"/>
              </a:spcBef>
              <a:buNone/>
            </a:pP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Lutheran Immigration and Refugee Service: </a:t>
            </a:r>
            <a:r>
              <a:rPr lang="en-US" sz="1200" dirty="0" smtClean="0">
                <a:latin typeface="Arial" pitchFamily="34" charset="0"/>
                <a:cs typeface="Arial" pitchFamily="34" charset="0"/>
              </a:rPr>
              <a:t>Nora Skelly, </a:t>
            </a:r>
            <a:r>
              <a:rPr lang="en-US" sz="1200" dirty="0" smtClean="0">
                <a:latin typeface="Arial" pitchFamily="34" charset="0"/>
                <a:cs typeface="Arial" pitchFamily="34" charset="0"/>
                <a:hlinkClick r:id="rId19"/>
              </a:rPr>
              <a:t>nskelly@lirs.org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Mennonite Central Committee: </a:t>
            </a:r>
            <a:r>
              <a:rPr lang="en-US" sz="1200" dirty="0" smtClean="0">
                <a:latin typeface="Arial" pitchFamily="34" charset="0"/>
                <a:cs typeface="Arial" pitchFamily="34" charset="0"/>
              </a:rPr>
              <a:t>Tammy Alexander, </a:t>
            </a:r>
            <a:r>
              <a:rPr lang="en-US" sz="1200" dirty="0" smtClean="0">
                <a:latin typeface="Arial" pitchFamily="34" charset="0"/>
                <a:cs typeface="Arial" pitchFamily="34" charset="0"/>
                <a:hlinkClick r:id="rId20"/>
              </a:rPr>
              <a:t>talexander@mcc.org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Muslim Public Affairs Council: </a:t>
            </a:r>
            <a:r>
              <a:rPr lang="en-US" sz="1200" dirty="0" err="1" smtClean="0">
                <a:latin typeface="Arial" pitchFamily="34" charset="0"/>
                <a:cs typeface="Arial" pitchFamily="34" charset="0"/>
              </a:rPr>
              <a:t>Hoda</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Elshishtawy</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21"/>
              </a:rPr>
              <a:t>hoda@mpac.org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Sisters of the Good Shepherd: </a:t>
            </a:r>
            <a:r>
              <a:rPr lang="en-US" sz="1200" dirty="0" smtClean="0">
                <a:latin typeface="Arial" pitchFamily="34" charset="0"/>
                <a:cs typeface="Arial" pitchFamily="34" charset="0"/>
              </a:rPr>
              <a:t>Larry Couch, </a:t>
            </a:r>
            <a:r>
              <a:rPr lang="en-US" sz="1200" dirty="0" smtClean="0">
                <a:latin typeface="Arial" pitchFamily="34" charset="0"/>
                <a:cs typeface="Arial" pitchFamily="34" charset="0"/>
                <a:hlinkClick r:id="rId22"/>
              </a:rPr>
              <a:t>lclobbyist@gsadvocacy.org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NETWORK: </a:t>
            </a:r>
            <a:r>
              <a:rPr lang="en-US" sz="1200" dirty="0" smtClean="0">
                <a:latin typeface="Arial" pitchFamily="34" charset="0"/>
                <a:cs typeface="Arial" pitchFamily="34" charset="0"/>
              </a:rPr>
              <a:t>Sr. Mary Ellen Lacy, D.C., </a:t>
            </a:r>
            <a:r>
              <a:rPr lang="en-US" sz="1200" dirty="0" smtClean="0">
                <a:latin typeface="Arial" pitchFamily="34" charset="0"/>
                <a:cs typeface="Arial" pitchFamily="34" charset="0"/>
                <a:hlinkClick r:id="rId23"/>
              </a:rPr>
              <a:t>melacy@networklobby.org</a:t>
            </a:r>
            <a:r>
              <a:rPr lang="en-US" sz="1200" dirty="0" smtClean="0">
                <a:latin typeface="Arial" pitchFamily="34" charset="0"/>
                <a:cs typeface="Arial" pitchFamily="34" charset="0"/>
              </a:rPr>
              <a:t> </a:t>
            </a:r>
          </a:p>
          <a:p>
            <a:pPr marL="117475" indent="-117475" defTabSz="0">
              <a:lnSpc>
                <a:spcPts val="1600"/>
              </a:lnSpc>
              <a:spcBef>
                <a:spcPts val="0"/>
              </a:spcBef>
            </a:pPr>
            <a:r>
              <a:rPr lang="en-US" sz="1200" b="1" dirty="0" err="1" smtClean="0">
                <a:latin typeface="Arial" pitchFamily="34" charset="0"/>
                <a:cs typeface="Arial" pitchFamily="34" charset="0"/>
              </a:rPr>
              <a:t>Pax</a:t>
            </a:r>
            <a:r>
              <a:rPr lang="en-US" sz="1200" b="1" dirty="0" smtClean="0">
                <a:latin typeface="Arial" pitchFamily="34" charset="0"/>
                <a:cs typeface="Arial" pitchFamily="34" charset="0"/>
              </a:rPr>
              <a:t> Christi: </a:t>
            </a:r>
            <a:r>
              <a:rPr lang="en-US" sz="1200" dirty="0" smtClean="0">
                <a:latin typeface="Arial" pitchFamily="34" charset="0"/>
                <a:cs typeface="Arial" pitchFamily="34" charset="0"/>
              </a:rPr>
              <a:t>Scott Wright, </a:t>
            </a:r>
            <a:r>
              <a:rPr lang="en-US" sz="1200" dirty="0" smtClean="0">
                <a:latin typeface="Arial" pitchFamily="34" charset="0"/>
                <a:cs typeface="Arial" pitchFamily="34" charset="0"/>
                <a:hlinkClick r:id="rId24"/>
              </a:rPr>
              <a:t>scott@tassc.org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PICO: </a:t>
            </a:r>
            <a:r>
              <a:rPr lang="en-US" sz="1200" dirty="0" smtClean="0">
                <a:latin typeface="Arial" pitchFamily="34" charset="0"/>
                <a:cs typeface="Arial" pitchFamily="34" charset="0"/>
              </a:rPr>
              <a:t>Dan Gordon, Director of Policy, </a:t>
            </a:r>
            <a:r>
              <a:rPr lang="en-US" sz="1200" dirty="0" smtClean="0">
                <a:latin typeface="Arial" pitchFamily="34" charset="0"/>
                <a:cs typeface="Arial" pitchFamily="34" charset="0"/>
                <a:hlinkClick r:id="rId25"/>
              </a:rPr>
              <a:t>dwhitman@piconetwork.org</a:t>
            </a:r>
            <a:r>
              <a:rPr lang="en-US" sz="1200" dirty="0" smtClean="0">
                <a:latin typeface="Arial" pitchFamily="34" charset="0"/>
                <a:cs typeface="Arial" pitchFamily="34" charset="0"/>
              </a:rPr>
              <a:t> </a:t>
            </a:r>
          </a:p>
          <a:p>
            <a:pPr marL="117475" indent="-117475" defTabSz="0">
              <a:lnSpc>
                <a:spcPts val="1600"/>
              </a:lnSpc>
              <a:spcBef>
                <a:spcPts val="0"/>
              </a:spcBef>
            </a:pPr>
            <a:r>
              <a:rPr lang="en-US" sz="1200" b="1" dirty="0" smtClean="0">
                <a:latin typeface="Arial" pitchFamily="34" charset="0"/>
                <a:cs typeface="Arial" pitchFamily="34" charset="0"/>
              </a:rPr>
              <a:t>Presbyterian Church, USA: </a:t>
            </a:r>
            <a:r>
              <a:rPr lang="en-US" sz="1200" dirty="0" smtClean="0">
                <a:latin typeface="Arial" pitchFamily="34" charset="0"/>
                <a:cs typeface="Arial" pitchFamily="34" charset="0"/>
              </a:rPr>
              <a:t>Melissa Gee, </a:t>
            </a:r>
            <a:r>
              <a:rPr lang="en-US" sz="1200" u="sng" dirty="0" smtClean="0">
                <a:latin typeface="Arial" pitchFamily="34" charset="0"/>
                <a:cs typeface="Arial" pitchFamily="34" charset="0"/>
                <a:hlinkClick r:id="rId26"/>
              </a:rPr>
              <a:t>melissa.davis@pcusa.org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Sisters of Mercy of the Americas: </a:t>
            </a:r>
            <a:r>
              <a:rPr lang="en-US" sz="1200" dirty="0" smtClean="0">
                <a:latin typeface="Arial" pitchFamily="34" charset="0"/>
                <a:cs typeface="Arial" pitchFamily="34" charset="0"/>
              </a:rPr>
              <a:t>Ryan Murphy, </a:t>
            </a:r>
            <a:r>
              <a:rPr lang="en-US" sz="1200" dirty="0" smtClean="0">
                <a:latin typeface="Arial" pitchFamily="34" charset="0"/>
                <a:cs typeface="Arial" pitchFamily="34" charset="0"/>
                <a:hlinkClick r:id="rId27"/>
              </a:rPr>
              <a:t>rmurphy@sistersofmercy.org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Sojourners: </a:t>
            </a:r>
            <a:r>
              <a:rPr lang="en-US" sz="1200" dirty="0" smtClean="0">
                <a:latin typeface="Arial" pitchFamily="34" charset="0"/>
                <a:cs typeface="Arial" pitchFamily="34" charset="0"/>
              </a:rPr>
              <a:t>Ivone Guillen, Immigration Associate </a:t>
            </a:r>
            <a:r>
              <a:rPr lang="en-US" sz="1200" dirty="0" smtClean="0">
                <a:latin typeface="Arial" pitchFamily="34" charset="0"/>
                <a:cs typeface="Arial" pitchFamily="34" charset="0"/>
                <a:hlinkClick r:id="rId28"/>
              </a:rPr>
              <a:t>iguillen@sojo.net</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Union for Reform Judaism</a:t>
            </a:r>
            <a:r>
              <a:rPr lang="en-US" sz="1200" dirty="0" smtClean="0">
                <a:latin typeface="Arial" pitchFamily="34" charset="0"/>
                <a:cs typeface="Arial" pitchFamily="34" charset="0"/>
              </a:rPr>
              <a:t>: Sarah </a:t>
            </a:r>
            <a:r>
              <a:rPr lang="en-US" sz="1200" dirty="0" err="1" smtClean="0">
                <a:latin typeface="Arial" pitchFamily="34" charset="0"/>
                <a:cs typeface="Arial" pitchFamily="34" charset="0"/>
              </a:rPr>
              <a:t>Krinsky</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29"/>
              </a:rPr>
              <a:t>skrinsky@rac.org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Unitarian Universalist Association: </a:t>
            </a:r>
            <a:r>
              <a:rPr lang="en-US" sz="1200" dirty="0" smtClean="0">
                <a:latin typeface="Arial" pitchFamily="34" charset="0"/>
                <a:cs typeface="Arial" pitchFamily="34" charset="0"/>
              </a:rPr>
              <a:t>Jen </a:t>
            </a:r>
            <a:r>
              <a:rPr lang="en-US" sz="1200" dirty="0" err="1" smtClean="0">
                <a:latin typeface="Arial" pitchFamily="34" charset="0"/>
                <a:cs typeface="Arial" pitchFamily="34" charset="0"/>
              </a:rPr>
              <a:t>Toth</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30"/>
              </a:rPr>
              <a:t>JToth@uua.org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United Church of Christ: </a:t>
            </a:r>
            <a:r>
              <a:rPr lang="en-US" sz="1200" dirty="0" smtClean="0">
                <a:latin typeface="Arial" pitchFamily="34" charset="0"/>
                <a:cs typeface="Arial" pitchFamily="34" charset="0"/>
              </a:rPr>
              <a:t>Rev. Mari </a:t>
            </a:r>
            <a:r>
              <a:rPr lang="en-US" sz="1200" dirty="0" err="1" smtClean="0">
                <a:latin typeface="Arial" pitchFamily="34" charset="0"/>
                <a:cs typeface="Arial" pitchFamily="34" charset="0"/>
              </a:rPr>
              <a:t>Castellanos</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31"/>
              </a:rPr>
              <a:t>castellm@ucc.org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United Methodist Church: </a:t>
            </a:r>
            <a:r>
              <a:rPr lang="en-US" sz="1200" dirty="0" smtClean="0">
                <a:latin typeface="Arial" pitchFamily="34" charset="0"/>
                <a:cs typeface="Arial" pitchFamily="34" charset="0"/>
              </a:rPr>
              <a:t>Bill </a:t>
            </a:r>
            <a:r>
              <a:rPr lang="en-US" sz="1200" dirty="0" err="1" smtClean="0">
                <a:latin typeface="Arial" pitchFamily="34" charset="0"/>
                <a:cs typeface="Arial" pitchFamily="34" charset="0"/>
              </a:rPr>
              <a:t>Mefford</a:t>
            </a:r>
            <a:r>
              <a:rPr lang="en-US" sz="1200" dirty="0" smtClean="0">
                <a:latin typeface="Arial" pitchFamily="34" charset="0"/>
                <a:cs typeface="Arial" pitchFamily="34" charset="0"/>
              </a:rPr>
              <a:t>, </a:t>
            </a:r>
            <a:r>
              <a:rPr lang="en-US" sz="1200" dirty="0" smtClean="0">
                <a:latin typeface="Arial" pitchFamily="34" charset="0"/>
                <a:cs typeface="Arial" pitchFamily="34" charset="0"/>
                <a:hlinkClick r:id="rId32"/>
              </a:rPr>
              <a:t>bmefford@umc-gbcs.org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UNITED SIHKS</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Harpreet</a:t>
            </a:r>
            <a:r>
              <a:rPr lang="en-US" sz="1200" dirty="0" smtClean="0">
                <a:latin typeface="Arial" pitchFamily="34" charset="0"/>
                <a:cs typeface="Arial" pitchFamily="34" charset="0"/>
              </a:rPr>
              <a:t> Singh, </a:t>
            </a:r>
            <a:r>
              <a:rPr lang="en-US" sz="1200" dirty="0" smtClean="0">
                <a:latin typeface="Arial" pitchFamily="34" charset="0"/>
                <a:cs typeface="Arial" pitchFamily="34" charset="0"/>
                <a:hlinkClick r:id="rId33"/>
              </a:rPr>
              <a:t>harpreet.singh@unitedsikhs.org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U.S. Conference of Catholic Bishops: </a:t>
            </a:r>
            <a:r>
              <a:rPr lang="en-US" sz="1200" dirty="0" smtClean="0">
                <a:latin typeface="Arial" pitchFamily="34" charset="0"/>
                <a:cs typeface="Arial" pitchFamily="34" charset="0"/>
              </a:rPr>
              <a:t>Kevin Appleby, </a:t>
            </a:r>
            <a:r>
              <a:rPr lang="en-US" sz="1200" dirty="0" smtClean="0">
                <a:latin typeface="Arial" pitchFamily="34" charset="0"/>
                <a:cs typeface="Arial" pitchFamily="34" charset="0"/>
                <a:hlinkClick r:id="rId34"/>
              </a:rPr>
              <a:t>kappleby@usccb.org</a:t>
            </a:r>
            <a:endParaRPr lang="en-US" sz="1200" dirty="0" smtClean="0">
              <a:latin typeface="Arial" pitchFamily="34" charset="0"/>
              <a:cs typeface="Arial" pitchFamily="34" charset="0"/>
            </a:endParaRPr>
          </a:p>
          <a:p>
            <a:pPr marL="117475" indent="-117475" defTabSz="0">
              <a:lnSpc>
                <a:spcPts val="1600"/>
              </a:lnSpc>
              <a:spcBef>
                <a:spcPts val="0"/>
              </a:spcBef>
            </a:pPr>
            <a:r>
              <a:rPr lang="en-US" sz="1200" b="1" dirty="0" smtClean="0">
                <a:latin typeface="Arial" pitchFamily="34" charset="0"/>
                <a:cs typeface="Arial" pitchFamily="34" charset="0"/>
              </a:rPr>
              <a:t>World Relief: </a:t>
            </a:r>
            <a:r>
              <a:rPr lang="en-US" sz="1200" dirty="0" smtClean="0">
                <a:latin typeface="Arial" pitchFamily="34" charset="0"/>
                <a:cs typeface="Arial" pitchFamily="34" charset="0"/>
              </a:rPr>
              <a:t>Jenny Yang, </a:t>
            </a:r>
            <a:r>
              <a:rPr lang="en-US" sz="1200" dirty="0" smtClean="0">
                <a:latin typeface="Arial" pitchFamily="34" charset="0"/>
                <a:cs typeface="Arial" pitchFamily="34" charset="0"/>
                <a:hlinkClick r:id="rId35"/>
              </a:rPr>
              <a:t>jgyang@worldrelief.org</a:t>
            </a:r>
            <a:endParaRPr lang="en-US" sz="1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9774" y="1522365"/>
            <a:ext cx="8343726" cy="5262979"/>
          </a:xfrm>
          <a:prstGeom prst="rect">
            <a:avLst/>
          </a:prstGeom>
          <a:noFill/>
        </p:spPr>
        <p:txBody>
          <a:bodyPr wrap="square" rtlCol="0">
            <a:spAutoFit/>
          </a:bodyPr>
          <a:lstStyle/>
          <a:p>
            <a:r>
              <a:rPr lang="en-US" sz="1600" dirty="0"/>
              <a:t>4:00 </a:t>
            </a:r>
            <a:r>
              <a:rPr lang="en-US" sz="1600" b="1" dirty="0" smtClean="0"/>
              <a:t>Moderator: </a:t>
            </a:r>
            <a:r>
              <a:rPr lang="en-US" sz="1600" b="1" dirty="0"/>
              <a:t>Welcome &amp; overview </a:t>
            </a:r>
            <a:r>
              <a:rPr lang="en-US" sz="1600" dirty="0" smtClean="0"/>
              <a:t>– Rev. Sharon Stanley-Rea, Director of Refugee &amp; Immigration Ministries,  Disciples of Christ</a:t>
            </a:r>
            <a:endParaRPr lang="en-US" sz="1600" dirty="0"/>
          </a:p>
          <a:p>
            <a:r>
              <a:rPr lang="en-US" sz="1600" dirty="0"/>
              <a:t> </a:t>
            </a:r>
          </a:p>
          <a:p>
            <a:r>
              <a:rPr lang="en-US" sz="1600" dirty="0" smtClean="0"/>
              <a:t>4:05- </a:t>
            </a:r>
            <a:r>
              <a:rPr lang="en-US" sz="1600" b="1" dirty="0"/>
              <a:t>House legislative update</a:t>
            </a:r>
            <a:r>
              <a:rPr lang="en-US" sz="1600" b="1" dirty="0" smtClean="0"/>
              <a:t> </a:t>
            </a:r>
            <a:r>
              <a:rPr lang="en-US" sz="1600" dirty="0" smtClean="0"/>
              <a:t>– </a:t>
            </a:r>
            <a:r>
              <a:rPr lang="en-US" sz="1600" dirty="0"/>
              <a:t>Jen </a:t>
            </a:r>
            <a:r>
              <a:rPr lang="en-US" sz="1600" dirty="0" err="1"/>
              <a:t>Smyers</a:t>
            </a:r>
            <a:r>
              <a:rPr lang="en-US" sz="1600" dirty="0"/>
              <a:t>, Associate Director, Immigration &amp; Refugee Policy, </a:t>
            </a:r>
            <a:r>
              <a:rPr lang="en-US" sz="1600" dirty="0" smtClean="0"/>
              <a:t>CWS </a:t>
            </a:r>
          </a:p>
          <a:p>
            <a:r>
              <a:rPr lang="en-US" sz="1600" dirty="0"/>
              <a:t> </a:t>
            </a:r>
          </a:p>
          <a:p>
            <a:r>
              <a:rPr lang="en-US" sz="1600" dirty="0" smtClean="0"/>
              <a:t>4:15- </a:t>
            </a:r>
            <a:r>
              <a:rPr lang="en-US" sz="1600" b="1" dirty="0"/>
              <a:t>Fast Action for Immigration Reform Initiative</a:t>
            </a:r>
            <a:r>
              <a:rPr lang="en-US" sz="1600" dirty="0"/>
              <a:t>- Eli McCarthy PhD, Director of Justice and Peace, Conference of Major Superiors of </a:t>
            </a:r>
            <a:r>
              <a:rPr lang="en-US" sz="1600" dirty="0" smtClean="0"/>
              <a:t>Men</a:t>
            </a:r>
          </a:p>
          <a:p>
            <a:r>
              <a:rPr lang="en-US" sz="1600" dirty="0"/>
              <a:t> </a:t>
            </a:r>
          </a:p>
          <a:p>
            <a:r>
              <a:rPr lang="en-US" sz="1600" dirty="0"/>
              <a:t>4:25- </a:t>
            </a:r>
            <a:r>
              <a:rPr lang="en-US" sz="1600" b="1" dirty="0"/>
              <a:t>Spiritually of Fasting and Prayer</a:t>
            </a:r>
            <a:r>
              <a:rPr lang="en-US" sz="1600" dirty="0"/>
              <a:t> - Ann </a:t>
            </a:r>
            <a:r>
              <a:rPr lang="en-US" sz="1600" dirty="0" err="1"/>
              <a:t>Scholz</a:t>
            </a:r>
            <a:r>
              <a:rPr lang="en-US" sz="1600" dirty="0"/>
              <a:t>, SSND, PhD, Associate Director for Social Mission, Leadership Conference of Women </a:t>
            </a:r>
            <a:r>
              <a:rPr lang="en-US" sz="1600" dirty="0" smtClean="0"/>
              <a:t>Religious</a:t>
            </a:r>
          </a:p>
          <a:p>
            <a:r>
              <a:rPr lang="en-US" sz="1600" dirty="0"/>
              <a:t> </a:t>
            </a:r>
            <a:r>
              <a:rPr lang="en-US" sz="1600" dirty="0" smtClean="0"/>
              <a:t> </a:t>
            </a:r>
          </a:p>
          <a:p>
            <a:r>
              <a:rPr lang="en-US" sz="1600" dirty="0" smtClean="0"/>
              <a:t>4:30- </a:t>
            </a:r>
            <a:r>
              <a:rPr lang="en-US" sz="1600" b="1" dirty="0"/>
              <a:t>Why I </a:t>
            </a:r>
            <a:r>
              <a:rPr lang="en-US" sz="1600" b="1" dirty="0" smtClean="0"/>
              <a:t>Pray and Fast –</a:t>
            </a:r>
            <a:r>
              <a:rPr lang="en-US" sz="1600" dirty="0" smtClean="0"/>
              <a:t> Peter </a:t>
            </a:r>
            <a:r>
              <a:rPr lang="en-US" sz="1600" dirty="0" err="1" smtClean="0"/>
              <a:t>Pedemonti</a:t>
            </a:r>
            <a:r>
              <a:rPr lang="en-US" sz="1600" dirty="0" smtClean="0"/>
              <a:t>, Director,  New Sanctuary Movement of Philadelphia</a:t>
            </a:r>
          </a:p>
          <a:p>
            <a:endParaRPr lang="en-US" sz="1600" dirty="0"/>
          </a:p>
          <a:p>
            <a:r>
              <a:rPr lang="en-US" sz="1600" dirty="0" smtClean="0"/>
              <a:t>4:35- </a:t>
            </a:r>
            <a:r>
              <a:rPr lang="en-US" sz="1600" b="1" dirty="0"/>
              <a:t>Signs of Change Photo Contest- </a:t>
            </a:r>
            <a:r>
              <a:rPr lang="en-US" sz="1600" dirty="0"/>
              <a:t>Sidney Traynham, Media Associate for Immigration Reform, Church World </a:t>
            </a:r>
            <a:r>
              <a:rPr lang="en-US" sz="1600" dirty="0" smtClean="0"/>
              <a:t>Service</a:t>
            </a:r>
          </a:p>
          <a:p>
            <a:endParaRPr lang="en-US" sz="1600" b="1" dirty="0"/>
          </a:p>
          <a:p>
            <a:r>
              <a:rPr lang="en-US" sz="1600" dirty="0" smtClean="0"/>
              <a:t>4:40- </a:t>
            </a:r>
            <a:r>
              <a:rPr lang="en-US" sz="1600" b="1" dirty="0"/>
              <a:t>Q &amp;</a:t>
            </a:r>
            <a:r>
              <a:rPr lang="en-US" sz="1600" b="1" dirty="0" smtClean="0"/>
              <a:t>A</a:t>
            </a:r>
          </a:p>
          <a:p>
            <a:endParaRPr lang="en-US" sz="1600" dirty="0"/>
          </a:p>
          <a:p>
            <a:r>
              <a:rPr lang="en-US" sz="1600" dirty="0" smtClean="0"/>
              <a:t>4:55 - </a:t>
            </a:r>
            <a:r>
              <a:rPr lang="en-US" sz="1600" b="1" dirty="0" smtClean="0"/>
              <a:t>Conclude</a:t>
            </a:r>
          </a:p>
          <a:p>
            <a:endParaRPr lang="en-US" sz="1600" dirty="0" smtClean="0"/>
          </a:p>
        </p:txBody>
      </p:sp>
      <p:sp>
        <p:nvSpPr>
          <p:cNvPr id="3" name="TextBox 2"/>
          <p:cNvSpPr txBox="1"/>
          <p:nvPr/>
        </p:nvSpPr>
        <p:spPr>
          <a:xfrm>
            <a:off x="1539508" y="408563"/>
            <a:ext cx="4443849" cy="769441"/>
          </a:xfrm>
          <a:prstGeom prst="rect">
            <a:avLst/>
          </a:prstGeom>
          <a:noFill/>
        </p:spPr>
        <p:txBody>
          <a:bodyPr wrap="square" rtlCol="0">
            <a:spAutoFit/>
          </a:bodyPr>
          <a:lstStyle/>
          <a:p>
            <a:r>
              <a:rPr lang="en-US" sz="4400" b="1" dirty="0" smtClean="0">
                <a:solidFill>
                  <a:schemeClr val="tx2">
                    <a:lumMod val="75000"/>
                  </a:schemeClr>
                </a:solidFill>
              </a:rPr>
              <a:t>AGENDA</a:t>
            </a:r>
            <a:endParaRPr lang="en-US" sz="4400" b="1" dirty="0">
              <a:solidFill>
                <a:schemeClr val="tx2">
                  <a:lumMod val="75000"/>
                </a:schemeClr>
              </a:solidFill>
            </a:endParaRPr>
          </a:p>
        </p:txBody>
      </p:sp>
    </p:spTree>
    <p:extLst>
      <p:ext uri="{BB962C8B-B14F-4D97-AF65-F5344CB8AC3E}">
        <p14:creationId xmlns:p14="http://schemas.microsoft.com/office/powerpoint/2010/main" val="272377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45936"/>
            <a:ext cx="6259728" cy="769441"/>
          </a:xfrm>
          <a:prstGeom prst="rect">
            <a:avLst/>
          </a:prstGeom>
          <a:noFill/>
        </p:spPr>
        <p:txBody>
          <a:bodyPr wrap="square" rtlCol="0">
            <a:spAutoFit/>
          </a:bodyPr>
          <a:lstStyle/>
          <a:p>
            <a:pPr algn="ctr"/>
            <a:r>
              <a:rPr lang="en-US" sz="4400" b="1" dirty="0" smtClean="0">
                <a:solidFill>
                  <a:schemeClr val="tx2">
                    <a:lumMod val="75000"/>
                  </a:schemeClr>
                </a:solidFill>
              </a:rPr>
              <a:t>Resources</a:t>
            </a:r>
            <a:endParaRPr lang="en-US" sz="4400" b="1" dirty="0">
              <a:solidFill>
                <a:schemeClr val="tx2">
                  <a:lumMod val="75000"/>
                </a:schemeClr>
              </a:solidFill>
            </a:endParaRPr>
          </a:p>
        </p:txBody>
      </p:sp>
      <p:sp>
        <p:nvSpPr>
          <p:cNvPr id="2" name="TextBox 1"/>
          <p:cNvSpPr txBox="1"/>
          <p:nvPr/>
        </p:nvSpPr>
        <p:spPr>
          <a:xfrm>
            <a:off x="198120" y="1508760"/>
            <a:ext cx="8945880" cy="6340197"/>
          </a:xfrm>
          <a:prstGeom prst="rect">
            <a:avLst/>
          </a:prstGeom>
          <a:noFill/>
        </p:spPr>
        <p:txBody>
          <a:bodyPr wrap="square" rtlCol="0">
            <a:spAutoFit/>
          </a:bodyPr>
          <a:lstStyle/>
          <a:p>
            <a:pPr marL="342900" indent="-342900">
              <a:buFont typeface="Arial" pitchFamily="34" charset="0"/>
              <a:buChar char="•"/>
            </a:pPr>
            <a:r>
              <a:rPr lang="en-US" sz="2000" b="1" dirty="0">
                <a:solidFill>
                  <a:schemeClr val="accent6">
                    <a:lumMod val="75000"/>
                  </a:schemeClr>
                </a:solidFill>
              </a:rPr>
              <a:t>Fast </a:t>
            </a:r>
            <a:r>
              <a:rPr lang="en-US" sz="2000" b="1" dirty="0">
                <a:solidFill>
                  <a:schemeClr val="accent2">
                    <a:lumMod val="75000"/>
                  </a:schemeClr>
                </a:solidFill>
              </a:rPr>
              <a:t>Action</a:t>
            </a:r>
            <a:r>
              <a:rPr lang="en-US" sz="2000" b="1" dirty="0"/>
              <a:t> </a:t>
            </a:r>
            <a:r>
              <a:rPr lang="en-US" sz="2000" b="1" dirty="0" smtClean="0"/>
              <a:t>for </a:t>
            </a:r>
            <a:r>
              <a:rPr lang="en-US" sz="2000" b="1" dirty="0"/>
              <a:t>Immigration Reform </a:t>
            </a:r>
            <a:r>
              <a:rPr lang="en-US" sz="2000" b="1" dirty="0" smtClean="0"/>
              <a:t>website</a:t>
            </a:r>
            <a:r>
              <a:rPr lang="en-US" sz="2000" dirty="0" smtClean="0"/>
              <a:t>- </a:t>
            </a:r>
            <a:r>
              <a:rPr lang="en-US" sz="2000" dirty="0" smtClean="0">
                <a:hlinkClick r:id="rId2"/>
              </a:rPr>
              <a:t>www.fastaction.us</a:t>
            </a:r>
            <a:r>
              <a:rPr lang="en-US" sz="2000" dirty="0" smtClean="0"/>
              <a:t> </a:t>
            </a:r>
          </a:p>
          <a:p>
            <a:endParaRPr lang="en-US" sz="2000" dirty="0" smtClean="0"/>
          </a:p>
          <a:p>
            <a:pPr marL="342900" indent="-342900">
              <a:buFont typeface="Arial" pitchFamily="34" charset="0"/>
              <a:buChar char="•"/>
            </a:pPr>
            <a:r>
              <a:rPr lang="en-US" sz="2000" b="1" dirty="0"/>
              <a:t>Sign-up page: Commit to Pray, Fast, and Advocate- </a:t>
            </a:r>
            <a:r>
              <a:rPr lang="en-US" sz="2000" u="sng" dirty="0">
                <a:hlinkClick r:id="rId3"/>
              </a:rPr>
              <a:t>http://fastaction.us/commit-register</a:t>
            </a:r>
            <a:r>
              <a:rPr lang="en-US" sz="2000" u="sng" dirty="0" smtClean="0">
                <a:hlinkClick r:id="rId3"/>
              </a:rPr>
              <a:t>/</a:t>
            </a:r>
            <a:endParaRPr lang="en-US" sz="2000" dirty="0" smtClean="0"/>
          </a:p>
          <a:p>
            <a:endParaRPr lang="en-US" sz="2000" dirty="0"/>
          </a:p>
          <a:p>
            <a:pPr marL="342900" indent="-342900">
              <a:buFont typeface="Arial" pitchFamily="34" charset="0"/>
              <a:buChar char="•"/>
            </a:pPr>
            <a:r>
              <a:rPr lang="en-US" sz="2000" b="1" dirty="0" smtClean="0"/>
              <a:t>IIC neighbor-to-neighbor visits to your Congressmen in their Home Districts- </a:t>
            </a:r>
            <a:r>
              <a:rPr lang="en-US" sz="2000" dirty="0" smtClean="0">
                <a:hlinkClick r:id="rId4"/>
              </a:rPr>
              <a:t>http</a:t>
            </a:r>
            <a:r>
              <a:rPr lang="en-US" sz="2000" dirty="0">
                <a:hlinkClick r:id="rId4"/>
              </a:rPr>
              <a:t>://</a:t>
            </a:r>
            <a:r>
              <a:rPr lang="en-US" sz="2000" dirty="0" smtClean="0">
                <a:hlinkClick r:id="rId4"/>
              </a:rPr>
              <a:t>www.interfaithimmigration.org/wp-content/uploads/2013/01/IIC_NEIGHBOR_to_NEIGHBOR_Toolkit_01.pdf</a:t>
            </a:r>
            <a:endParaRPr lang="en-US" sz="2000" dirty="0" smtClean="0"/>
          </a:p>
          <a:p>
            <a:pPr marL="800100" lvl="1" indent="-342900">
              <a:buFont typeface="Arial" pitchFamily="34" charset="0"/>
              <a:buChar char="•"/>
            </a:pPr>
            <a:endParaRPr lang="en-US" sz="2000" dirty="0" smtClean="0"/>
          </a:p>
          <a:p>
            <a:pPr marL="342900" indent="-342900">
              <a:buFont typeface="Arial" pitchFamily="34" charset="0"/>
              <a:buChar char="•"/>
            </a:pPr>
            <a:r>
              <a:rPr lang="en-US" sz="2000" b="1" dirty="0" smtClean="0"/>
              <a:t>August 2013 Congressional Recess Toolkit- </a:t>
            </a:r>
            <a:r>
              <a:rPr lang="en-US" sz="2000" dirty="0" smtClean="0">
                <a:hlinkClick r:id="rId5"/>
              </a:rPr>
              <a:t>http</a:t>
            </a:r>
            <a:r>
              <a:rPr lang="en-US" sz="2000" dirty="0">
                <a:hlinkClick r:id="rId5"/>
              </a:rPr>
              <a:t>://</a:t>
            </a:r>
            <a:r>
              <a:rPr lang="en-US" sz="2000" dirty="0" smtClean="0">
                <a:hlinkClick r:id="rId5"/>
              </a:rPr>
              <a:t>www.interfaithimmigration.org/wp-content/uploads/2013/03/Interfaith-Immigration-Coalition-August-Recess-Toolkit.pdf</a:t>
            </a:r>
            <a:endParaRPr lang="en-US" sz="2000" dirty="0" smtClean="0"/>
          </a:p>
          <a:p>
            <a:endParaRPr lang="en-US" sz="2000" dirty="0"/>
          </a:p>
          <a:p>
            <a:pPr marL="342900" indent="-342900">
              <a:buFont typeface="Arial" pitchFamily="34" charset="0"/>
              <a:buChar char="•"/>
            </a:pPr>
            <a:r>
              <a:rPr lang="en-US" sz="2000" b="1" dirty="0" smtClean="0"/>
              <a:t>Prayer Vigils for Family Unity Toolkit</a:t>
            </a:r>
            <a:r>
              <a:rPr lang="en-US" sz="2000" dirty="0" smtClean="0"/>
              <a:t>-</a:t>
            </a:r>
            <a:r>
              <a:rPr lang="en-US" sz="2000" b="1" dirty="0" smtClean="0"/>
              <a:t> </a:t>
            </a:r>
            <a:r>
              <a:rPr lang="en-US" sz="2000" dirty="0" smtClean="0">
                <a:hlinkClick r:id="rId6"/>
              </a:rPr>
              <a:t>http</a:t>
            </a:r>
            <a:r>
              <a:rPr lang="en-US" sz="2000" dirty="0">
                <a:hlinkClick r:id="rId6"/>
              </a:rPr>
              <a:t>://</a:t>
            </a:r>
            <a:r>
              <a:rPr lang="en-US" sz="2000" dirty="0" smtClean="0">
                <a:hlinkClick r:id="rId6"/>
              </a:rPr>
              <a:t>www.interfaithimmigration.org/wp-content/uploads/2013/01/IIC_Prayer_Vigil_Toolkit_01.18.13.pdf</a:t>
            </a:r>
            <a:endParaRPr lang="en-US" sz="2000" dirty="0" smtClean="0"/>
          </a:p>
          <a:p>
            <a:r>
              <a:rPr lang="en-US" sz="2000" dirty="0" smtClean="0"/>
              <a:t> </a:t>
            </a:r>
          </a:p>
          <a:p>
            <a:endParaRPr lang="en-US" sz="2000" dirty="0" smtClean="0"/>
          </a:p>
          <a:p>
            <a:pPr lvl="1"/>
            <a:endParaRPr lang="en-US" sz="2000" dirty="0" smtClean="0"/>
          </a:p>
          <a:p>
            <a:pPr marL="285750" indent="-285750">
              <a:buFont typeface="Arial" pitchFamily="34" charset="0"/>
              <a:buChar char="•"/>
            </a:pPr>
            <a:endParaRPr lang="en-US" sz="2000" dirty="0" smtClean="0"/>
          </a:p>
          <a:p>
            <a:endParaRPr lang="en-US" sz="2000" dirty="0"/>
          </a:p>
        </p:txBody>
      </p:sp>
    </p:spTree>
    <p:extLst>
      <p:ext uri="{BB962C8B-B14F-4D97-AF65-F5344CB8AC3E}">
        <p14:creationId xmlns:p14="http://schemas.microsoft.com/office/powerpoint/2010/main" val="142161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11036"/>
            <a:ext cx="6918960" cy="630942"/>
          </a:xfrm>
          <a:prstGeom prst="rect">
            <a:avLst/>
          </a:prstGeom>
          <a:noFill/>
        </p:spPr>
        <p:txBody>
          <a:bodyPr wrap="square" rtlCol="0">
            <a:spAutoFit/>
          </a:bodyPr>
          <a:lstStyle/>
          <a:p>
            <a:r>
              <a:rPr lang="en-US" sz="3500" b="1" dirty="0" smtClean="0">
                <a:solidFill>
                  <a:schemeClr val="tx2">
                    <a:lumMod val="75000"/>
                  </a:schemeClr>
                </a:solidFill>
              </a:rPr>
              <a:t>What’s Happening in the House?</a:t>
            </a:r>
            <a:endParaRPr lang="en-US" sz="3500" dirty="0">
              <a:solidFill>
                <a:schemeClr val="tx2">
                  <a:lumMod val="75000"/>
                </a:schemeClr>
              </a:solidFill>
            </a:endParaRPr>
          </a:p>
        </p:txBody>
      </p:sp>
      <p:sp>
        <p:nvSpPr>
          <p:cNvPr id="3" name="TextBox 2"/>
          <p:cNvSpPr txBox="1"/>
          <p:nvPr/>
        </p:nvSpPr>
        <p:spPr>
          <a:xfrm>
            <a:off x="1" y="1447800"/>
            <a:ext cx="5829300" cy="5847755"/>
          </a:xfrm>
          <a:prstGeom prst="rect">
            <a:avLst/>
          </a:prstGeom>
          <a:noFill/>
        </p:spPr>
        <p:txBody>
          <a:bodyPr wrap="square" rtlCol="0">
            <a:spAutoFit/>
          </a:bodyPr>
          <a:lstStyle/>
          <a:p>
            <a:pPr lvl="0"/>
            <a:r>
              <a:rPr lang="en-US" sz="2200" dirty="0" smtClean="0"/>
              <a:t>Now is a critical time to enact immigration reform. The Senate has passed bipartisan legislation that, while not perfect, would reunite millions of families and create a pathway to citizenship for undocumented, aspiring Americans. Now, all eyes are on the House of Representatives. </a:t>
            </a:r>
          </a:p>
          <a:p>
            <a:pPr lvl="0"/>
            <a:endParaRPr lang="en-US" sz="2200" dirty="0" smtClean="0"/>
          </a:p>
          <a:p>
            <a:r>
              <a:rPr lang="en-US" sz="2200" dirty="0" smtClean="0"/>
              <a:t>If the House does </a:t>
            </a:r>
            <a:r>
              <a:rPr lang="en-US" sz="2200" u="sng" dirty="0" smtClean="0"/>
              <a:t>not</a:t>
            </a:r>
            <a:r>
              <a:rPr lang="en-US" sz="2200" dirty="0" smtClean="0"/>
              <a:t> pass some form of immigration reform, then the Senate bill cannot move forward. If the House passes a bill, even if it is very different from the Senate bill, those two bills can then go to a "conference committee" so that a compromise bill can then be passed by both the House and Senate and finally become law!</a:t>
            </a:r>
          </a:p>
          <a:p>
            <a:pPr lvl="0"/>
            <a:endParaRPr lang="en-US" sz="22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9250" y="2022723"/>
            <a:ext cx="3529850" cy="2348954"/>
          </a:xfrm>
          <a:prstGeom prst="rect">
            <a:avLst/>
          </a:prstGeom>
        </p:spPr>
      </p:pic>
    </p:spTree>
    <p:extLst>
      <p:ext uri="{BB962C8B-B14F-4D97-AF65-F5344CB8AC3E}">
        <p14:creationId xmlns:p14="http://schemas.microsoft.com/office/powerpoint/2010/main" val="4080532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1615440"/>
            <a:ext cx="5894070" cy="5093702"/>
          </a:xfrm>
          <a:prstGeom prst="rect">
            <a:avLst/>
          </a:prstGeom>
        </p:spPr>
        <p:txBody>
          <a:bodyPr wrap="square">
            <a:spAutoFit/>
          </a:bodyPr>
          <a:lstStyle/>
          <a:p>
            <a:pPr lvl="0"/>
            <a:r>
              <a:rPr lang="en-US" sz="2500" dirty="0" smtClean="0"/>
              <a:t>It is still unclear how the House will move forward on immigration reform, so we need to send a strong signal to our Representatives that their constituents want to see them support immigration reform that reunites families and creates a path to citizenship. </a:t>
            </a:r>
          </a:p>
          <a:p>
            <a:pPr lvl="0"/>
            <a:endParaRPr lang="en-US" sz="2500" dirty="0" smtClean="0"/>
          </a:p>
          <a:p>
            <a:pPr lvl="0"/>
            <a:r>
              <a:rPr lang="en-US" sz="2500" dirty="0" smtClean="0"/>
              <a:t>We also need all of our Representatives to urge their colleagues in House Leadership positions - Speaker Boehner, Majority Leader Cantor, Representative </a:t>
            </a:r>
            <a:r>
              <a:rPr lang="en-US" sz="2500" dirty="0" err="1" smtClean="0"/>
              <a:t>Goodlatte</a:t>
            </a:r>
            <a:r>
              <a:rPr lang="en-US" sz="2500" dirty="0" smtClean="0"/>
              <a:t> and others - to give us a vote on citizenship!</a:t>
            </a:r>
          </a:p>
        </p:txBody>
      </p:sp>
      <p:sp>
        <p:nvSpPr>
          <p:cNvPr id="3" name="TextBox 2"/>
          <p:cNvSpPr txBox="1"/>
          <p:nvPr/>
        </p:nvSpPr>
        <p:spPr>
          <a:xfrm>
            <a:off x="0" y="509751"/>
            <a:ext cx="6918960" cy="630942"/>
          </a:xfrm>
          <a:prstGeom prst="rect">
            <a:avLst/>
          </a:prstGeom>
          <a:noFill/>
        </p:spPr>
        <p:txBody>
          <a:bodyPr wrap="square" rtlCol="0">
            <a:spAutoFit/>
          </a:bodyPr>
          <a:lstStyle/>
          <a:p>
            <a:r>
              <a:rPr lang="en-US" sz="3500" b="1" dirty="0" smtClean="0">
                <a:solidFill>
                  <a:schemeClr val="tx2">
                    <a:lumMod val="75000"/>
                  </a:schemeClr>
                </a:solidFill>
              </a:rPr>
              <a:t>What’s Happening in the House?</a:t>
            </a:r>
            <a:endParaRPr lang="en-US" sz="3500" dirty="0">
              <a:solidFill>
                <a:schemeClr val="tx2">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6950" y="1615440"/>
            <a:ext cx="2811836" cy="22517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9350" y="4352792"/>
            <a:ext cx="2894135" cy="1881188"/>
          </a:xfrm>
          <a:prstGeom prst="rect">
            <a:avLst/>
          </a:prstGeom>
        </p:spPr>
      </p:pic>
    </p:spTree>
    <p:extLst>
      <p:ext uri="{BB962C8B-B14F-4D97-AF65-F5344CB8AC3E}">
        <p14:creationId xmlns:p14="http://schemas.microsoft.com/office/powerpoint/2010/main" val="314924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6550" y="1343650"/>
            <a:ext cx="6267450" cy="5647700"/>
          </a:xfrm>
          <a:prstGeom prst="rect">
            <a:avLst/>
          </a:prstGeom>
        </p:spPr>
        <p:txBody>
          <a:bodyPr wrap="square">
            <a:spAutoFit/>
          </a:bodyPr>
          <a:lstStyle/>
          <a:p>
            <a:pPr lvl="0"/>
            <a:r>
              <a:rPr lang="en-US" sz="1900" dirty="0" smtClean="0"/>
              <a:t>So far, the Homeland Security Committee has approved one bill on border enforcement, and the Judiciary Committee has approved four bills on high skilled visas, employment-verification, agricultural workers and interior enforcement. None would create a path to citizenship.</a:t>
            </a:r>
          </a:p>
          <a:p>
            <a:pPr lvl="0"/>
            <a:endParaRPr lang="en-US" sz="1900" dirty="0" smtClean="0"/>
          </a:p>
          <a:p>
            <a:pPr lvl="0"/>
            <a:r>
              <a:rPr lang="en-US" sz="1900" dirty="0" smtClean="0"/>
              <a:t>That interior enforcement bill, the SAFE Act, would make Arizona's anti-immigrant SB 1070 the law for the entire country, encouraging racial profiling and forcing local police to act as immigration officials – which reduces community safety because people will be afraid to report crimes  for fear of deportation. </a:t>
            </a:r>
          </a:p>
          <a:p>
            <a:pPr lvl="0"/>
            <a:endParaRPr lang="en-US" sz="1900" dirty="0" smtClean="0"/>
          </a:p>
          <a:p>
            <a:pPr lvl="0"/>
            <a:r>
              <a:rPr lang="en-US" sz="1900" dirty="0" smtClean="0"/>
              <a:t>The SAFE Act would also criminalize churches and others who help people who are undocumented and would drastically expand immigrant detention and negatively impact vulnerable refugees. We need to say NO to the SAFE act. It is not the reform we need - we need real reform that will create a path to citizenship and reunite families.</a:t>
            </a:r>
          </a:p>
        </p:txBody>
      </p:sp>
      <p:sp>
        <p:nvSpPr>
          <p:cNvPr id="3" name="TextBox 2"/>
          <p:cNvSpPr txBox="1"/>
          <p:nvPr/>
        </p:nvSpPr>
        <p:spPr>
          <a:xfrm>
            <a:off x="0" y="468192"/>
            <a:ext cx="6918960" cy="630942"/>
          </a:xfrm>
          <a:prstGeom prst="rect">
            <a:avLst/>
          </a:prstGeom>
          <a:noFill/>
        </p:spPr>
        <p:txBody>
          <a:bodyPr wrap="square" rtlCol="0">
            <a:spAutoFit/>
          </a:bodyPr>
          <a:lstStyle/>
          <a:p>
            <a:r>
              <a:rPr lang="en-US" sz="3500" b="1" dirty="0" smtClean="0">
                <a:solidFill>
                  <a:schemeClr val="tx2">
                    <a:lumMod val="75000"/>
                  </a:schemeClr>
                </a:solidFill>
              </a:rPr>
              <a:t>What’s Happening in the House?</a:t>
            </a:r>
            <a:endParaRPr lang="en-US" sz="3500" dirty="0">
              <a:solidFill>
                <a:schemeClr val="tx2">
                  <a:lumMod val="75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05350"/>
            <a:ext cx="2576200" cy="2576200"/>
          </a:xfrm>
          <a:prstGeom prst="rect">
            <a:avLst/>
          </a:prstGeom>
        </p:spPr>
      </p:pic>
    </p:spTree>
    <p:extLst>
      <p:ext uri="{BB962C8B-B14F-4D97-AF65-F5344CB8AC3E}">
        <p14:creationId xmlns:p14="http://schemas.microsoft.com/office/powerpoint/2010/main" val="225173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78280"/>
            <a:ext cx="5029200" cy="5170646"/>
          </a:xfrm>
          <a:prstGeom prst="rect">
            <a:avLst/>
          </a:prstGeom>
        </p:spPr>
        <p:txBody>
          <a:bodyPr wrap="square">
            <a:spAutoFit/>
          </a:bodyPr>
          <a:lstStyle/>
          <a:p>
            <a:pPr lvl="0"/>
            <a:r>
              <a:rPr lang="en-US" sz="2200" dirty="0" smtClean="0"/>
              <a:t>Also, 7 House members - Democrats and Republicans - are working together to draft a bill that will likely include a path to citizenship, but we still do not know what this looks like yet. This "House Gang of 7" also need to hear from all Representatives that they want  them to introduce their bill - immigration reform can’t wait! </a:t>
            </a:r>
          </a:p>
          <a:p>
            <a:pPr lvl="0"/>
            <a:endParaRPr lang="en-US" sz="2200" dirty="0" smtClean="0"/>
          </a:p>
          <a:p>
            <a:pPr lvl="0"/>
            <a:r>
              <a:rPr lang="en-US" sz="2200" dirty="0" smtClean="0"/>
              <a:t>The House is not treating the issue of immigration reform with the urgency it needs to. We need to make sure our Representatives hear us loud and clear, that their constituents want a vote on citizenship!</a:t>
            </a:r>
            <a:endParaRPr lang="en-US" sz="2200" dirty="0"/>
          </a:p>
        </p:txBody>
      </p:sp>
      <p:sp>
        <p:nvSpPr>
          <p:cNvPr id="3" name="TextBox 2"/>
          <p:cNvSpPr txBox="1"/>
          <p:nvPr/>
        </p:nvSpPr>
        <p:spPr>
          <a:xfrm>
            <a:off x="0" y="462456"/>
            <a:ext cx="6918960" cy="630942"/>
          </a:xfrm>
          <a:prstGeom prst="rect">
            <a:avLst/>
          </a:prstGeom>
          <a:noFill/>
        </p:spPr>
        <p:txBody>
          <a:bodyPr wrap="square" rtlCol="0">
            <a:spAutoFit/>
          </a:bodyPr>
          <a:lstStyle/>
          <a:p>
            <a:r>
              <a:rPr lang="en-US" sz="3500" b="1" dirty="0" smtClean="0">
                <a:solidFill>
                  <a:schemeClr val="tx2">
                    <a:lumMod val="75000"/>
                  </a:schemeClr>
                </a:solidFill>
              </a:rPr>
              <a:t>What’s Happening in the House?</a:t>
            </a:r>
            <a:endParaRPr lang="en-US" sz="3500" dirty="0">
              <a:solidFill>
                <a:schemeClr val="tx2">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1110" y="2352673"/>
            <a:ext cx="3863340" cy="2897505"/>
          </a:xfrm>
          <a:prstGeom prst="rect">
            <a:avLst/>
          </a:prstGeom>
        </p:spPr>
      </p:pic>
    </p:spTree>
    <p:extLst>
      <p:ext uri="{BB962C8B-B14F-4D97-AF65-F5344CB8AC3E}">
        <p14:creationId xmlns:p14="http://schemas.microsoft.com/office/powerpoint/2010/main" val="1602707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42545"/>
            <a:ext cx="6446520" cy="1077218"/>
          </a:xfrm>
          <a:prstGeom prst="rect">
            <a:avLst/>
          </a:prstGeom>
          <a:noFill/>
        </p:spPr>
        <p:txBody>
          <a:bodyPr wrap="square" rtlCol="0">
            <a:spAutoFit/>
          </a:bodyPr>
          <a:lstStyle/>
          <a:p>
            <a:r>
              <a:rPr lang="en-US" sz="3200" b="1" dirty="0">
                <a:solidFill>
                  <a:schemeClr val="accent6">
                    <a:lumMod val="75000"/>
                  </a:schemeClr>
                </a:solidFill>
              </a:rPr>
              <a:t>Fast</a:t>
            </a:r>
            <a:r>
              <a:rPr lang="en-US" sz="3200" b="1" dirty="0">
                <a:solidFill>
                  <a:schemeClr val="accent1">
                    <a:lumMod val="75000"/>
                  </a:schemeClr>
                </a:solidFill>
              </a:rPr>
              <a:t> </a:t>
            </a:r>
            <a:r>
              <a:rPr lang="en-US" sz="3200" b="1" dirty="0">
                <a:solidFill>
                  <a:srgbClr val="C00000"/>
                </a:solidFill>
              </a:rPr>
              <a:t>Action</a:t>
            </a:r>
            <a:r>
              <a:rPr lang="en-US" sz="3200" b="1" dirty="0">
                <a:solidFill>
                  <a:schemeClr val="accent1">
                    <a:lumMod val="75000"/>
                  </a:schemeClr>
                </a:solidFill>
              </a:rPr>
              <a:t> </a:t>
            </a:r>
            <a:r>
              <a:rPr lang="en-US" sz="3200" b="1" dirty="0">
                <a:solidFill>
                  <a:schemeClr val="tx2">
                    <a:lumMod val="75000"/>
                  </a:schemeClr>
                </a:solidFill>
              </a:rPr>
              <a:t>for Immigration Reform Initiative</a:t>
            </a:r>
          </a:p>
        </p:txBody>
      </p:sp>
      <p:sp>
        <p:nvSpPr>
          <p:cNvPr id="3" name="TextBox 2"/>
          <p:cNvSpPr txBox="1"/>
          <p:nvPr/>
        </p:nvSpPr>
        <p:spPr>
          <a:xfrm>
            <a:off x="0" y="1615440"/>
            <a:ext cx="9144000" cy="7755969"/>
          </a:xfrm>
          <a:prstGeom prst="rect">
            <a:avLst/>
          </a:prstGeom>
          <a:noFill/>
        </p:spPr>
        <p:txBody>
          <a:bodyPr wrap="square" rtlCol="0">
            <a:spAutoFit/>
          </a:bodyPr>
          <a:lstStyle/>
          <a:p>
            <a:r>
              <a:rPr lang="en-US" sz="2000" i="1" dirty="0"/>
              <a:t>How do we raise the level of concern, engage our communities, and grow in the virtues of solidarity and hospitality? </a:t>
            </a:r>
            <a:r>
              <a:rPr lang="en-US" sz="2000" dirty="0"/>
              <a:t>We are at a point where we have to escalate our efforts, expose the injustice, and engage the heart of our country.  We are convinced that what we need now is a “compassion surge.”   </a:t>
            </a:r>
            <a:endParaRPr lang="en-US" sz="2000" dirty="0" smtClean="0"/>
          </a:p>
          <a:p>
            <a:pPr marL="285750" indent="-285750">
              <a:buFont typeface="Arial" pitchFamily="34" charset="0"/>
              <a:buChar char="•"/>
            </a:pPr>
            <a:endParaRPr lang="en-US" sz="2000" dirty="0"/>
          </a:p>
          <a:p>
            <a:r>
              <a:rPr lang="en-US" sz="2000" b="1" dirty="0" smtClean="0"/>
              <a:t>Invitation to Fast, Pray, and Advocate </a:t>
            </a:r>
            <a:r>
              <a:rPr lang="en-US" sz="2000" dirty="0" smtClean="0"/>
              <a:t>for </a:t>
            </a:r>
          </a:p>
          <a:p>
            <a:r>
              <a:rPr lang="en-US" sz="2000" dirty="0"/>
              <a:t> </a:t>
            </a:r>
            <a:r>
              <a:rPr lang="en-US" sz="2000" dirty="0" smtClean="0"/>
              <a:t>    40 Days: Sept. 9- Oct. 18</a:t>
            </a:r>
          </a:p>
          <a:p>
            <a:endParaRPr lang="en-US" sz="2000" dirty="0"/>
          </a:p>
          <a:p>
            <a:r>
              <a:rPr lang="en-US" sz="2000" i="1" dirty="0" smtClean="0"/>
              <a:t>1. Fast</a:t>
            </a:r>
            <a:r>
              <a:rPr lang="en-US" sz="2000" dirty="0" smtClean="0"/>
              <a:t>: enter more fully into the suffering</a:t>
            </a:r>
          </a:p>
          <a:p>
            <a:pPr marL="742950" lvl="1" indent="-285750">
              <a:buFont typeface="Arial" pitchFamily="34" charset="0"/>
              <a:buChar char="•"/>
            </a:pPr>
            <a:r>
              <a:rPr lang="en-US" sz="2000" dirty="0" smtClean="0"/>
              <a:t>multiple ways to fast</a:t>
            </a:r>
          </a:p>
          <a:p>
            <a:pPr marL="285750" indent="-285750">
              <a:buFont typeface="Arial" pitchFamily="34" charset="0"/>
              <a:buChar char="•"/>
            </a:pPr>
            <a:endParaRPr lang="en-US" sz="2000" dirty="0"/>
          </a:p>
          <a:p>
            <a:r>
              <a:rPr lang="en-US" sz="2000" i="1" dirty="0" smtClean="0"/>
              <a:t>2. Pray</a:t>
            </a:r>
            <a:r>
              <a:rPr lang="en-US" sz="2000" dirty="0" smtClean="0"/>
              <a:t>: regularly engage relationship with God </a:t>
            </a:r>
          </a:p>
          <a:p>
            <a:pPr marL="742950" lvl="1" indent="-285750">
              <a:buFont typeface="Arial" pitchFamily="34" charset="0"/>
              <a:buChar char="•"/>
            </a:pPr>
            <a:r>
              <a:rPr lang="en-US" sz="2000" dirty="0"/>
              <a:t>R</a:t>
            </a:r>
            <a:r>
              <a:rPr lang="en-US" sz="2000" dirty="0" smtClean="0"/>
              <a:t>esources available: common prayer, interfaith prayers, weekly intentions</a:t>
            </a:r>
          </a:p>
          <a:p>
            <a:pPr marL="285750" indent="-285750">
              <a:buFont typeface="Arial" pitchFamily="34" charset="0"/>
              <a:buChar char="•"/>
            </a:pPr>
            <a:endParaRPr lang="en-US" sz="2000" dirty="0"/>
          </a:p>
          <a:p>
            <a:r>
              <a:rPr lang="en-US" sz="2000" i="1" dirty="0" smtClean="0"/>
              <a:t>3. Share Experiences and Invite others to Join</a:t>
            </a:r>
          </a:p>
          <a:p>
            <a:pPr marL="742950" lvl="1" indent="-285750">
              <a:buFont typeface="Arial" pitchFamily="34" charset="0"/>
              <a:buChar char="•"/>
            </a:pPr>
            <a:r>
              <a:rPr lang="en-US" sz="2000" dirty="0" smtClean="0"/>
              <a:t>Share with others and online at </a:t>
            </a:r>
            <a:r>
              <a:rPr lang="en-US" sz="2000" dirty="0" smtClean="0">
                <a:hlinkClick r:id="rId2"/>
              </a:rPr>
              <a:t>www.fastaction.us</a:t>
            </a:r>
            <a:r>
              <a:rPr lang="en-US" sz="2000" dirty="0" smtClean="0"/>
              <a:t> </a:t>
            </a:r>
          </a:p>
          <a:p>
            <a:pPr marL="742950" lvl="1" indent="-285750">
              <a:buFont typeface="Arial" pitchFamily="34" charset="0"/>
              <a:buChar char="•"/>
            </a:pPr>
            <a:r>
              <a:rPr lang="en-US" sz="2000" dirty="0" smtClean="0"/>
              <a:t>Invite family, friends, religious leaders, etc.</a:t>
            </a:r>
          </a:p>
          <a:p>
            <a:pPr marL="285750" indent="-285750">
              <a:buFont typeface="Arial" pitchFamily="34" charset="0"/>
              <a:buChar char="•"/>
            </a:pPr>
            <a:endParaRPr lang="en-US" sz="2000" dirty="0"/>
          </a:p>
          <a:p>
            <a:endParaRPr lang="en-US" sz="2000" dirty="0" smtClean="0"/>
          </a:p>
          <a:p>
            <a:pPr marL="285750" indent="-285750">
              <a:buFont typeface="Arial" pitchFamily="34" charset="0"/>
              <a:buChar char="•"/>
            </a:pPr>
            <a:endParaRPr lang="en-US" sz="2000" dirty="0"/>
          </a:p>
          <a:p>
            <a:pPr marL="285750" indent="-285750">
              <a:buFont typeface="Arial" pitchFamily="34" charset="0"/>
              <a:buChar char="•"/>
            </a:pPr>
            <a:endParaRPr lang="en-US" sz="2000" dirty="0" smtClean="0"/>
          </a:p>
          <a:p>
            <a:pPr lvl="1"/>
            <a:endParaRPr lang="en-US" sz="2000" dirty="0" smtClean="0"/>
          </a:p>
          <a:p>
            <a:pPr marL="285750" indent="-285750">
              <a:buFont typeface="Arial" pitchFamily="34" charset="0"/>
              <a:buChar char="•"/>
            </a:pPr>
            <a:endParaRPr lang="en-US" sz="2000" dirty="0"/>
          </a:p>
          <a:p>
            <a:pPr marL="285750" indent="-285750">
              <a:buFont typeface="Arial" pitchFamily="34" charset="0"/>
              <a:buChar char="•"/>
            </a:pPr>
            <a:endParaRPr lang="en-US" sz="2000" dirty="0"/>
          </a:p>
          <a:p>
            <a:r>
              <a:rPr lang="en-US"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8567" y="2902687"/>
            <a:ext cx="3785190" cy="1679945"/>
          </a:xfrm>
          <a:prstGeom prst="rect">
            <a:avLst/>
          </a:prstGeom>
        </p:spPr>
      </p:pic>
    </p:spTree>
    <p:extLst>
      <p:ext uri="{BB962C8B-B14F-4D97-AF65-F5344CB8AC3E}">
        <p14:creationId xmlns:p14="http://schemas.microsoft.com/office/powerpoint/2010/main" val="2130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65760"/>
            <a:ext cx="6446520" cy="1077218"/>
          </a:xfrm>
          <a:prstGeom prst="rect">
            <a:avLst/>
          </a:prstGeom>
          <a:noFill/>
        </p:spPr>
        <p:txBody>
          <a:bodyPr wrap="square" rtlCol="0">
            <a:spAutoFit/>
          </a:bodyPr>
          <a:lstStyle/>
          <a:p>
            <a:r>
              <a:rPr lang="en-US" sz="3200" b="1" dirty="0">
                <a:solidFill>
                  <a:schemeClr val="accent6">
                    <a:lumMod val="75000"/>
                  </a:schemeClr>
                </a:solidFill>
              </a:rPr>
              <a:t>Fast</a:t>
            </a:r>
            <a:r>
              <a:rPr lang="en-US" sz="3200" b="1" dirty="0">
                <a:solidFill>
                  <a:schemeClr val="accent1">
                    <a:lumMod val="75000"/>
                  </a:schemeClr>
                </a:solidFill>
              </a:rPr>
              <a:t> </a:t>
            </a:r>
            <a:r>
              <a:rPr lang="en-US" sz="3200" b="1" dirty="0">
                <a:solidFill>
                  <a:srgbClr val="C00000"/>
                </a:solidFill>
              </a:rPr>
              <a:t>Action</a:t>
            </a:r>
            <a:r>
              <a:rPr lang="en-US" sz="3200" b="1" dirty="0">
                <a:solidFill>
                  <a:schemeClr val="accent1">
                    <a:lumMod val="75000"/>
                  </a:schemeClr>
                </a:solidFill>
              </a:rPr>
              <a:t> </a:t>
            </a:r>
            <a:r>
              <a:rPr lang="en-US" sz="3200" b="1" dirty="0">
                <a:solidFill>
                  <a:schemeClr val="tx2">
                    <a:lumMod val="75000"/>
                  </a:schemeClr>
                </a:solidFill>
              </a:rPr>
              <a:t>for Immigration Reform Initiative</a:t>
            </a:r>
          </a:p>
        </p:txBody>
      </p:sp>
      <p:sp>
        <p:nvSpPr>
          <p:cNvPr id="3" name="TextBox 2"/>
          <p:cNvSpPr txBox="1"/>
          <p:nvPr/>
        </p:nvSpPr>
        <p:spPr>
          <a:xfrm>
            <a:off x="0" y="1615440"/>
            <a:ext cx="9144000" cy="5201424"/>
          </a:xfrm>
          <a:prstGeom prst="rect">
            <a:avLst/>
          </a:prstGeom>
          <a:noFill/>
        </p:spPr>
        <p:txBody>
          <a:bodyPr wrap="square" rtlCol="0">
            <a:spAutoFit/>
          </a:bodyPr>
          <a:lstStyle/>
          <a:p>
            <a:r>
              <a:rPr lang="en-US" sz="2000" i="1" dirty="0" smtClean="0"/>
              <a:t>4. Share Commitment with Immigrant Sisters and Brothers</a:t>
            </a:r>
            <a:endParaRPr lang="en-US" sz="2000" dirty="0" smtClean="0"/>
          </a:p>
          <a:p>
            <a:pPr marL="742950" lvl="1" indent="-285750">
              <a:buFont typeface="Arial" pitchFamily="34" charset="0"/>
              <a:buChar char="•"/>
            </a:pPr>
            <a:r>
              <a:rPr lang="en-US" sz="2000" dirty="0" smtClean="0"/>
              <a:t>Spend time with, build friendships, </a:t>
            </a:r>
          </a:p>
          <a:p>
            <a:pPr lvl="1"/>
            <a:r>
              <a:rPr lang="en-US" sz="2000" dirty="0"/>
              <a:t> </a:t>
            </a:r>
            <a:r>
              <a:rPr lang="en-US" sz="2000" dirty="0" smtClean="0"/>
              <a:t>    accompany</a:t>
            </a:r>
          </a:p>
          <a:p>
            <a:pPr marL="742950" lvl="1" indent="-285750">
              <a:buFont typeface="Arial" pitchFamily="34" charset="0"/>
              <a:buChar char="•"/>
            </a:pPr>
            <a:endParaRPr lang="en-US" sz="2000" dirty="0"/>
          </a:p>
          <a:p>
            <a:pPr marL="742950" lvl="1" indent="-285750">
              <a:buFont typeface="Arial" pitchFamily="34" charset="0"/>
              <a:buChar char="•"/>
            </a:pPr>
            <a:r>
              <a:rPr lang="en-US" sz="2000" dirty="0" smtClean="0"/>
              <a:t>On the website: share stories of immigrant </a:t>
            </a:r>
          </a:p>
          <a:p>
            <a:pPr lvl="1"/>
            <a:r>
              <a:rPr lang="en-US" sz="2000" dirty="0"/>
              <a:t> </a:t>
            </a:r>
            <a:r>
              <a:rPr lang="en-US" sz="2000" dirty="0" smtClean="0"/>
              <a:t>    peoples or resources on immigration</a:t>
            </a:r>
            <a:endParaRPr lang="en-US" sz="2000" dirty="0"/>
          </a:p>
          <a:p>
            <a:endParaRPr lang="en-US" sz="2000" dirty="0"/>
          </a:p>
          <a:p>
            <a:r>
              <a:rPr lang="en-US" sz="2000" i="1" dirty="0" smtClean="0"/>
              <a:t>5. Share Experience and Message with Congress and the Media</a:t>
            </a:r>
          </a:p>
          <a:p>
            <a:endParaRPr lang="en-US" sz="2000" dirty="0" smtClean="0"/>
          </a:p>
          <a:p>
            <a:pPr marL="742950" lvl="1" indent="-285750">
              <a:buFont typeface="Arial" pitchFamily="34" charset="0"/>
              <a:buChar char="•"/>
            </a:pPr>
            <a:r>
              <a:rPr lang="en-US" sz="2000" dirty="0" smtClean="0"/>
              <a:t>Visit Congressional Office with local immigrants</a:t>
            </a:r>
          </a:p>
          <a:p>
            <a:pPr marL="742950" lvl="1" indent="-285750">
              <a:buFont typeface="Arial" pitchFamily="34" charset="0"/>
              <a:buChar char="•"/>
            </a:pPr>
            <a:endParaRPr lang="en-US" sz="2000" dirty="0"/>
          </a:p>
          <a:p>
            <a:pPr marL="742950" lvl="1" indent="-285750">
              <a:buFont typeface="Arial" pitchFamily="34" charset="0"/>
              <a:buChar char="•"/>
            </a:pPr>
            <a:r>
              <a:rPr lang="en-US" sz="2000" dirty="0" smtClean="0"/>
              <a:t>Resources available: talking points, prayer vigils, media communications</a:t>
            </a:r>
          </a:p>
          <a:p>
            <a:endParaRPr lang="en-US" sz="2000" dirty="0"/>
          </a:p>
          <a:p>
            <a:r>
              <a:rPr lang="en-US" i="1" dirty="0" smtClean="0"/>
              <a:t>6. Celebrate and Give Thanks</a:t>
            </a:r>
          </a:p>
          <a:p>
            <a:pPr marL="285750" indent="-285750">
              <a:buFont typeface="Arial" pitchFamily="34" charset="0"/>
              <a:buChar char="•"/>
            </a:pPr>
            <a:endParaRPr lang="en-US" dirty="0"/>
          </a:p>
          <a:p>
            <a:r>
              <a:rPr lang="en-US" dirty="0" smtClean="0"/>
              <a:t>Full description of the Fast Action Initiative is available at </a:t>
            </a:r>
            <a:r>
              <a:rPr lang="en-US" dirty="0" smtClean="0">
                <a:hlinkClick r:id="rId2"/>
              </a:rPr>
              <a:t>www.fastaction.us</a:t>
            </a:r>
            <a:r>
              <a:rPr lang="en-US" dirty="0" smtClean="0"/>
              <a:t> </a:t>
            </a:r>
            <a:endParaRPr lang="en-US" dirty="0"/>
          </a:p>
          <a:p>
            <a:r>
              <a:rPr lang="en-US" b="1" dirty="0" smtClean="0"/>
              <a:t>Sign up for Fast Action on this website!</a:t>
            </a:r>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6912" y="1998922"/>
            <a:ext cx="3530009" cy="1786270"/>
          </a:xfrm>
          <a:prstGeom prst="rect">
            <a:avLst/>
          </a:prstGeom>
        </p:spPr>
      </p:pic>
    </p:spTree>
    <p:extLst>
      <p:ext uri="{BB962C8B-B14F-4D97-AF65-F5344CB8AC3E}">
        <p14:creationId xmlns:p14="http://schemas.microsoft.com/office/powerpoint/2010/main" val="129018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4422</TotalTime>
  <Words>1224</Words>
  <Application>Microsoft Office PowerPoint</Application>
  <PresentationFormat>On-screen Show (4:3)</PresentationFormat>
  <Paragraphs>170</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Interfaithimmigration.org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IIC Contacts by organization </vt:lpstr>
    </vt:vector>
  </TitlesOfParts>
  <Company>Washington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Caroline Goodman</dc:creator>
  <cp:lastModifiedBy>Ann</cp:lastModifiedBy>
  <cp:revision>681</cp:revision>
  <dcterms:created xsi:type="dcterms:W3CDTF">2012-03-05T15:50:17Z</dcterms:created>
  <dcterms:modified xsi:type="dcterms:W3CDTF">2013-07-31T14:38:26Z</dcterms:modified>
</cp:coreProperties>
</file>