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279" r:id="rId3"/>
    <p:sldId id="382" r:id="rId4"/>
    <p:sldId id="363" r:id="rId5"/>
    <p:sldId id="359" r:id="rId6"/>
    <p:sldId id="426" r:id="rId7"/>
    <p:sldId id="402" r:id="rId8"/>
    <p:sldId id="404" r:id="rId9"/>
    <p:sldId id="405" r:id="rId10"/>
    <p:sldId id="427" r:id="rId11"/>
    <p:sldId id="432" r:id="rId12"/>
    <p:sldId id="421" r:id="rId13"/>
    <p:sldId id="420" r:id="rId14"/>
    <p:sldId id="406" r:id="rId15"/>
    <p:sldId id="408" r:id="rId16"/>
    <p:sldId id="434" r:id="rId17"/>
    <p:sldId id="435" r:id="rId18"/>
    <p:sldId id="436" r:id="rId19"/>
    <p:sldId id="410" r:id="rId20"/>
    <p:sldId id="412" r:id="rId21"/>
    <p:sldId id="418" r:id="rId22"/>
    <p:sldId id="428" r:id="rId23"/>
    <p:sldId id="416" r:id="rId24"/>
    <p:sldId id="413" r:id="rId25"/>
    <p:sldId id="414" r:id="rId26"/>
    <p:sldId id="415" r:id="rId27"/>
    <p:sldId id="429" r:id="rId28"/>
    <p:sldId id="424" r:id="rId29"/>
    <p:sldId id="423" r:id="rId30"/>
    <p:sldId id="425" r:id="rId31"/>
    <p:sldId id="433" r:id="rId32"/>
    <p:sldId id="437" r:id="rId33"/>
    <p:sldId id="430" r:id="rId34"/>
    <p:sldId id="356" r:id="rId35"/>
    <p:sldId id="277"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ine Goodman" initials="CG"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a:srgbClr val="F2F2F2"/>
    <a:srgbClr val="E9E9E9"/>
    <a:srgbClr val="E1E1E1"/>
    <a:srgbClr val="1C11AF"/>
    <a:srgbClr val="E6E6E6"/>
    <a:srgbClr val="DFDFDF"/>
    <a:srgbClr val="1489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07" autoAdjust="0"/>
    <p:restoredTop sz="97150" autoAdjust="0"/>
  </p:normalViewPr>
  <p:slideViewPr>
    <p:cSldViewPr snapToGrid="0" snapToObjects="1">
      <p:cViewPr varScale="1">
        <p:scale>
          <a:sx n="87" d="100"/>
          <a:sy n="87" d="100"/>
        </p:scale>
        <p:origin x="-184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commentAuthors" Target="commentAuthors.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7FC027-03E2-4E76-93D0-A7AA41B34DB8}" type="datetimeFigureOut">
              <a:rPr lang="en-US" smtClean="0"/>
              <a:pPr/>
              <a:t>1/11/14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B23AF7-5C49-4E2E-BE04-9990EB2E7092}" type="slidenum">
              <a:rPr lang="en-US" smtClean="0"/>
              <a:pPr/>
              <a:t>‹#›</a:t>
            </a:fld>
            <a:endParaRPr lang="en-US"/>
          </a:p>
        </p:txBody>
      </p:sp>
    </p:spTree>
    <p:extLst>
      <p:ext uri="{BB962C8B-B14F-4D97-AF65-F5344CB8AC3E}">
        <p14:creationId xmlns:p14="http://schemas.microsoft.com/office/powerpoint/2010/main" val="324589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9E9E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6019800" cy="1168400"/>
          </a:xfrm>
          <a:prstGeom prst="rect">
            <a:avLst/>
          </a:prstGeom>
        </p:spPr>
        <p:txBody>
          <a:bodyPr/>
          <a:lstStyle>
            <a:lvl1pP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93BF0D-0599-CA44-9C35-1D8E337ADB47}" type="datetimeFigureOut">
              <a:rPr lang="en-US" smtClean="0"/>
              <a:pPr/>
              <a:t>1/11/14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3C390-19D0-2C4D-A6B9-45498DFBC80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9144000" cy="13462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93BF0D-0599-CA44-9C35-1D8E337ADB47}" type="datetimeFigureOut">
              <a:rPr lang="en-US" smtClean="0"/>
              <a:pPr/>
              <a:t>1/11/14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3C390-19D0-2C4D-A6B9-45498DFBC80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93BF0D-0599-CA44-9C35-1D8E337ADB47}" type="datetimeFigureOut">
              <a:rPr lang="en-US" smtClean="0"/>
              <a:pPr/>
              <a:t>1/11/14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3C390-19D0-2C4D-A6B9-45498DFBC80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9144000" cy="13462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93BF0D-0599-CA44-9C35-1D8E337ADB47}" type="datetimeFigureOut">
              <a:rPr lang="en-US" smtClean="0"/>
              <a:pPr/>
              <a:t>1/11/14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73C390-19D0-2C4D-A6B9-45498DFBC80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93BF0D-0599-CA44-9C35-1D8E337ADB47}" type="datetimeFigureOut">
              <a:rPr lang="en-US" smtClean="0"/>
              <a:pPr/>
              <a:t>1/11/14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3C390-19D0-2C4D-A6B9-45498DFBC80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9144000" cy="13462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93BF0D-0599-CA44-9C35-1D8E337ADB47}" type="datetimeFigureOut">
              <a:rPr lang="en-US" smtClean="0"/>
              <a:pPr/>
              <a:t>1/11/14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73C390-19D0-2C4D-A6B9-45498DFBC80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9144000" cy="13462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93BF0D-0599-CA44-9C35-1D8E337ADB47}" type="datetimeFigureOut">
              <a:rPr lang="en-US" smtClean="0"/>
              <a:pPr/>
              <a:t>1/11/14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73C390-19D0-2C4D-A6B9-45498DFBC80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9144000" cy="13462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93BF0D-0599-CA44-9C35-1D8E337ADB47}" type="datetimeFigureOut">
              <a:rPr lang="en-US" smtClean="0"/>
              <a:pPr/>
              <a:t>1/11/14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73C390-19D0-2C4D-A6B9-45498DFBC80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ECECEC"/>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93BF0D-0599-CA44-9C35-1D8E337ADB47}" type="datetimeFigureOut">
              <a:rPr lang="en-US" smtClean="0"/>
              <a:pPr/>
              <a:t>1/11/14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73C390-19D0-2C4D-A6B9-45498DFBC80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93BF0D-0599-CA44-9C35-1D8E337ADB47}" type="datetimeFigureOut">
              <a:rPr lang="en-US" smtClean="0"/>
              <a:pPr/>
              <a:t>1/11/14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73C390-19D0-2C4D-A6B9-45498DFBC80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93BF0D-0599-CA44-9C35-1D8E337ADB47}" type="datetimeFigureOut">
              <a:rPr lang="en-US" smtClean="0"/>
              <a:pPr/>
              <a:t>1/11/14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73C390-19D0-2C4D-A6B9-45498DFBC80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1E1E1"/>
        </a:solidFill>
        <a:effectLst/>
      </p:bgPr>
    </p:bg>
    <p:spTree>
      <p:nvGrpSpPr>
        <p:cNvPr id="1" name=""/>
        <p:cNvGrpSpPr/>
        <p:nvPr/>
      </p:nvGrpSpPr>
      <p:grpSpPr>
        <a:xfrm>
          <a:off x="0" y="0"/>
          <a:ext cx="0" cy="0"/>
          <a:chOff x="0" y="0"/>
          <a:chExt cx="0" cy="0"/>
        </a:xfrm>
      </p:grpSpPr>
      <p:sp>
        <p:nvSpPr>
          <p:cNvPr id="10" name="TextBox 9"/>
          <p:cNvSpPr txBox="1"/>
          <p:nvPr userDrawn="1"/>
        </p:nvSpPr>
        <p:spPr>
          <a:xfrm>
            <a:off x="0" y="0"/>
            <a:ext cx="9144000" cy="369332"/>
          </a:xfrm>
          <a:prstGeom prst="rect">
            <a:avLst/>
          </a:prstGeom>
          <a:solidFill>
            <a:srgbClr val="E9E9E9"/>
          </a:solidFill>
        </p:spPr>
        <p:txBody>
          <a:bodyPr wrap="square" rtlCol="0">
            <a:spAutoFit/>
          </a:bodyPr>
          <a:lstStyle/>
          <a:p>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3BF0D-0599-CA44-9C35-1D8E337ADB47}" type="datetimeFigureOut">
              <a:rPr lang="en-US" smtClean="0"/>
              <a:pPr/>
              <a:t>1/11/14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3C390-19D0-2C4D-A6B9-45498DFBC805}" type="slidenum">
              <a:rPr lang="en-US" smtClean="0"/>
              <a:pPr/>
              <a:t>‹#›</a:t>
            </a:fld>
            <a:endParaRPr lang="en-US"/>
          </a:p>
        </p:txBody>
      </p:sp>
      <p:pic>
        <p:nvPicPr>
          <p:cNvPr id="7" name="Picture 6" descr="IICNewLogo.png"/>
          <p:cNvPicPr>
            <a:picLocks noChangeAspect="1"/>
          </p:cNvPicPr>
          <p:nvPr userDrawn="1"/>
        </p:nvPicPr>
        <p:blipFill>
          <a:blip r:embed="rId13"/>
          <a:stretch>
            <a:fillRect/>
          </a:stretch>
        </p:blipFill>
        <p:spPr>
          <a:xfrm>
            <a:off x="6273800" y="0"/>
            <a:ext cx="2819400" cy="1315720"/>
          </a:xfrm>
          <a:prstGeom prst="rect">
            <a:avLst/>
          </a:prstGeom>
        </p:spPr>
      </p:pic>
      <p:cxnSp>
        <p:nvCxnSpPr>
          <p:cNvPr id="9" name="Straight Connector 8"/>
          <p:cNvCxnSpPr/>
          <p:nvPr userDrawn="1"/>
        </p:nvCxnSpPr>
        <p:spPr>
          <a:xfrm>
            <a:off x="0" y="1346201"/>
            <a:ext cx="9144000" cy="1588"/>
          </a:xfrm>
          <a:prstGeom prst="line">
            <a:avLst/>
          </a:prstGeom>
          <a:ln w="38100" cap="flat" cmpd="sng" algn="ctr">
            <a:solidFill>
              <a:srgbClr val="8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2">
              <a:lumMod val="7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Interfaithimmigration.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jpeg"/><Relationship Id="rId6" Type="http://schemas.openxmlformats.org/officeDocument/2006/relationships/image" Target="../media/image13.png"/><Relationship Id="rId7" Type="http://schemas.openxmlformats.org/officeDocument/2006/relationships/image" Target="../media/image14.jpeg"/><Relationship Id="rId8"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icir-clue.blogspot.com/2013/10/growing-momentum-to-stop-deportations.html" TargetMode="External"/><Relationship Id="rId3"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notonemoredeportation.com/" TargetMode="Externa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beautifultrouble.org/introduction/" TargetMode="External"/><Relationship Id="rId4" Type="http://schemas.openxmlformats.org/officeDocument/2006/relationships/hyperlink" Target="http://www.midwestacademy.com/training/organizing-social-change/" TargetMode="External"/><Relationship Id="rId5" Type="http://schemas.openxmlformats.org/officeDocument/2006/relationships/hyperlink" Target="http://www.ruckus.org/article.php?list=type&amp;type=64" TargetMode="External"/><Relationship Id="rId1" Type="http://schemas.openxmlformats.org/officeDocument/2006/relationships/slideLayout" Target="../slideLayouts/slideLayout7.xml"/><Relationship Id="rId2" Type="http://schemas.openxmlformats.org/officeDocument/2006/relationships/hyperlink" Target="http://paceebene.org/nonviolent-change-101/building-nonviolent-world/methods/nonviolent-action-checklist"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35.xml.rels><?xml version="1.0" encoding="UTF-8" standalone="yes"?>
<Relationships xmlns="http://schemas.openxmlformats.org/package/2006/relationships"><Relationship Id="rId20" Type="http://schemas.openxmlformats.org/officeDocument/2006/relationships/hyperlink" Target="mailto:msmall@jesuit.org" TargetMode="External"/><Relationship Id="rId21" Type="http://schemas.openxmlformats.org/officeDocument/2006/relationships/hyperlink" Target="mailto:ekoidin@thejcpa.org" TargetMode="External"/><Relationship Id="rId22" Type="http://schemas.openxmlformats.org/officeDocument/2006/relationships/hyperlink" Target="mailto:ascholz@lcwr.org" TargetMode="External"/><Relationship Id="rId23" Type="http://schemas.openxmlformats.org/officeDocument/2006/relationships/hyperlink" Target="mailto:nskelly@lirs.org" TargetMode="External"/><Relationship Id="rId24" Type="http://schemas.openxmlformats.org/officeDocument/2006/relationships/hyperlink" Target="mailto:jcoode@maryknoll.org" TargetMode="External"/><Relationship Id="rId25" Type="http://schemas.openxmlformats.org/officeDocument/2006/relationships/hyperlink" Target="mailto:talexander@mcc.org" TargetMode="External"/><Relationship Id="rId26" Type="http://schemas.openxmlformats.org/officeDocument/2006/relationships/hyperlink" Target="mailto:hoda@mpac.org" TargetMode="External"/><Relationship Id="rId27" Type="http://schemas.openxmlformats.org/officeDocument/2006/relationships/hyperlink" Target="mailto:lclobbyist@gsadvocacy.org" TargetMode="External"/><Relationship Id="rId28" Type="http://schemas.openxmlformats.org/officeDocument/2006/relationships/hyperlink" Target="mailto:awilson@networklobby.org" TargetMode="External"/><Relationship Id="rId29" Type="http://schemas.openxmlformats.org/officeDocument/2006/relationships/hyperlink" Target="mailto:scott@tassc.org" TargetMode="External"/><Relationship Id="rId1" Type="http://schemas.openxmlformats.org/officeDocument/2006/relationships/slideLayout" Target="../slideLayouts/slideLayout7.xml"/><Relationship Id="rId2" Type="http://schemas.openxmlformats.org/officeDocument/2006/relationships/image" Target="../media/image27.jpeg"/><Relationship Id="rId3" Type="http://schemas.openxmlformats.org/officeDocument/2006/relationships/hyperlink" Target="mailto:lmalachi@pfaw.org" TargetMode="External"/><Relationship Id="rId4" Type="http://schemas.openxmlformats.org/officeDocument/2006/relationships/hyperlink" Target="mailto:Audreia.Alexander@abhms.org" TargetMode="External"/><Relationship Id="rId5" Type="http://schemas.openxmlformats.org/officeDocument/2006/relationships/hyperlink" Target="mailto:llindsey@afsc.org" TargetMode="External"/><Relationship Id="rId30" Type="http://schemas.openxmlformats.org/officeDocument/2006/relationships/hyperlink" Target="mailto:dwhitman@piconetwork.org" TargetMode="External"/><Relationship Id="rId31" Type="http://schemas.openxmlformats.org/officeDocument/2006/relationships/hyperlink" Target="mailto:melissa.davis@pcusa.org" TargetMode="External"/><Relationship Id="rId32" Type="http://schemas.openxmlformats.org/officeDocument/2006/relationships/hyperlink" Target="mailto:rmurphy@sistersofmercy.org" TargetMode="External"/><Relationship Id="rId9" Type="http://schemas.openxmlformats.org/officeDocument/2006/relationships/hyperlink" Target="mailto:cschwabe@columban.org" TargetMode="External"/><Relationship Id="rId6" Type="http://schemas.openxmlformats.org/officeDocument/2006/relationships/hyperlink" Target="mailto:hansonc@ajc.org" TargetMode="External"/><Relationship Id="rId7" Type="http://schemas.openxmlformats.org/officeDocument/2006/relationships/hyperlink" Target="mailto:awainer@bread.org" TargetMode="External"/><Relationship Id="rId8" Type="http://schemas.openxmlformats.org/officeDocument/2006/relationships/hyperlink" Target="mailto:jsmyers@churchworldservice.org" TargetMode="External"/><Relationship Id="rId33" Type="http://schemas.openxmlformats.org/officeDocument/2006/relationships/hyperlink" Target="mailto:iguillen@sojo.net" TargetMode="External"/><Relationship Id="rId34" Type="http://schemas.openxmlformats.org/officeDocument/2006/relationships/hyperlink" Target="mailto:brenneman_tom@hotmail.com" TargetMode="External"/><Relationship Id="rId35" Type="http://schemas.openxmlformats.org/officeDocument/2006/relationships/hyperlink" Target="mailto:rkahntroster@truah.org" TargetMode="External"/><Relationship Id="rId36" Type="http://schemas.openxmlformats.org/officeDocument/2006/relationships/hyperlink" Target="mailto:skrinsky@rac.org" TargetMode="External"/><Relationship Id="rId10" Type="http://schemas.openxmlformats.org/officeDocument/2006/relationships/hyperlink" Target="mailto:emccarthy@cmsm.org" TargetMode="External"/><Relationship Id="rId11" Type="http://schemas.openxmlformats.org/officeDocument/2006/relationships/hyperlink" Target="mailto:Maryellen.lacy@doc.org" TargetMode="External"/><Relationship Id="rId12" Type="http://schemas.openxmlformats.org/officeDocument/2006/relationships/hyperlink" Target="mailto:sstanley@dhm.disciples.org" TargetMode="External"/><Relationship Id="rId13" Type="http://schemas.openxmlformats.org/officeDocument/2006/relationships/hyperlink" Target="mailto:kconway@episcopalchurch.org" TargetMode="External"/><Relationship Id="rId14" Type="http://schemas.openxmlformats.org/officeDocument/2006/relationships/hyperlink" Target="mailto:lucey@franciscanaction.org" TargetMode="External"/><Relationship Id="rId15" Type="http://schemas.openxmlformats.org/officeDocument/2006/relationships/hyperlink" Target="mailto:flower@fcnl.org" TargetMode="External"/><Relationship Id="rId16" Type="http://schemas.openxmlformats.org/officeDocument/2006/relationships/hyperlink" Target="mailto:liza.lieberman@hias.org" TargetMode="External"/><Relationship Id="rId17" Type="http://schemas.openxmlformats.org/officeDocument/2006/relationships/hyperlink" Target="mailto:mlivingston@iwj.org" TargetMode="External"/><Relationship Id="rId18" Type="http://schemas.openxmlformats.org/officeDocument/2006/relationships/hyperlink" Target="mailto:administrator@usairish.org" TargetMode="External"/><Relationship Id="rId19" Type="http://schemas.openxmlformats.org/officeDocument/2006/relationships/hyperlink" Target="mailto:hosseini@islamicinformationcenter.org" TargetMode="External"/><Relationship Id="rId37" Type="http://schemas.openxmlformats.org/officeDocument/2006/relationships/hyperlink" Target="mailto:JToth@uua.org" TargetMode="External"/><Relationship Id="rId38" Type="http://schemas.openxmlformats.org/officeDocument/2006/relationships/hyperlink" Target="mailto:castellm@ucc.org" TargetMode="External"/><Relationship Id="rId39" Type="http://schemas.openxmlformats.org/officeDocument/2006/relationships/hyperlink" Target="mailto:bmefford@umc-gbcs.org" TargetMode="External"/><Relationship Id="rId40" Type="http://schemas.openxmlformats.org/officeDocument/2006/relationships/hyperlink" Target="mailto:harpreet.singh@unitedsikhs.org" TargetMode="External"/><Relationship Id="rId41" Type="http://schemas.openxmlformats.org/officeDocument/2006/relationships/hyperlink" Target="mailto:kappleby@usccb.org" TargetMode="External"/><Relationship Id="rId42" Type="http://schemas.openxmlformats.org/officeDocument/2006/relationships/hyperlink" Target="mailto:saber@jesuit.org" TargetMode="External"/><Relationship Id="rId43" Type="http://schemas.openxmlformats.org/officeDocument/2006/relationships/hyperlink" Target="mailto:JGYang@wr.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hdl.loc.gov/loc.uscongress/legislation.113hr1773" TargetMode="External"/><Relationship Id="rId4" Type="http://schemas.openxmlformats.org/officeDocument/2006/relationships/hyperlink" Target="http://hdl.loc.gov/loc.uscongress/legislation.113hr1772" TargetMode="External"/><Relationship Id="rId5" Type="http://schemas.openxmlformats.org/officeDocument/2006/relationships/hyperlink" Target="http://hdl.loc.gov/loc.uscongress/legislation.113hr2131" TargetMode="External"/><Relationship Id="rId6" Type="http://schemas.openxmlformats.org/officeDocument/2006/relationships/hyperlink" Target="http://hdl.loc.gov/loc.uscongress/legislation.113hr1417" TargetMode="External"/><Relationship Id="rId7" Type="http://schemas.openxmlformats.org/officeDocument/2006/relationships/hyperlink" Target="mailto:http://thomas.loc.gov/cgi-bin/bdquery/z?d113:h.r.3163:" TargetMode="External"/><Relationship Id="rId8" Type="http://schemas.openxmlformats.org/officeDocument/2006/relationships/hyperlink" Target="mailto:http://thomas.loc.gov/cgi-bin/bdquery/z?d113:h.r.3130:" TargetMode="External"/><Relationship Id="rId9" Type="http://schemas.openxmlformats.org/officeDocument/2006/relationships/hyperlink" Target="mailto:http://thomas.loc.gov/cgi-bin/bdquery/z?d113:h.r.2604:" TargetMode="External"/><Relationship Id="rId10" Type="http://schemas.openxmlformats.org/officeDocument/2006/relationships/hyperlink" Target="mailto:http://hdl.loc.gov/loc.uscongress/legislation.113hr15" TargetMode="External"/><Relationship Id="rId1" Type="http://schemas.openxmlformats.org/officeDocument/2006/relationships/slideLayout" Target="../slideLayouts/slideLayout7.xml"/><Relationship Id="rId2" Type="http://schemas.openxmlformats.org/officeDocument/2006/relationships/hyperlink" Target="http://hdl.loc.gov/loc.uscongress/legislation.113hr2278"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485960"/>
            <a:ext cx="5795519" cy="992749"/>
          </a:xfrm>
        </p:spPr>
        <p:txBody>
          <a:bodyPr/>
          <a:lstStyle/>
          <a:p>
            <a:r>
              <a:rPr lang="en-US" sz="3600" dirty="0">
                <a:hlinkClick r:id="rId2" action="ppaction://hlinkfile"/>
              </a:rPr>
              <a:t>i</a:t>
            </a:r>
            <a:r>
              <a:rPr lang="en-US" sz="3600" dirty="0" smtClean="0">
                <a:hlinkClick r:id="rId2" action="ppaction://hlinkfile"/>
              </a:rPr>
              <a:t>nterfaithimmigration.org</a:t>
            </a:r>
            <a:endParaRPr lang="en-US" sz="3600" dirty="0"/>
          </a:p>
        </p:txBody>
      </p:sp>
      <p:sp>
        <p:nvSpPr>
          <p:cNvPr id="3" name="Subtitle 2"/>
          <p:cNvSpPr>
            <a:spLocks noGrp="1"/>
          </p:cNvSpPr>
          <p:nvPr>
            <p:ph type="subTitle" idx="1"/>
          </p:nvPr>
        </p:nvSpPr>
        <p:spPr>
          <a:xfrm>
            <a:off x="2" y="1620516"/>
            <a:ext cx="9143999" cy="5237484"/>
          </a:xfrm>
        </p:spPr>
        <p:txBody>
          <a:bodyPr>
            <a:normAutofit fontScale="92500" lnSpcReduction="10000"/>
          </a:bodyPr>
          <a:lstStyle/>
          <a:p>
            <a:r>
              <a:rPr lang="en-US" sz="2800" dirty="0" smtClean="0">
                <a:solidFill>
                  <a:schemeClr val="tx1"/>
                </a:solidFill>
              </a:rPr>
              <a:t>Welcome to the IIC Webinar:</a:t>
            </a:r>
            <a:endParaRPr lang="en-US" dirty="0" smtClean="0"/>
          </a:p>
          <a:p>
            <a:r>
              <a:rPr lang="en-US" sz="3900" b="1" dirty="0" smtClean="0">
                <a:solidFill>
                  <a:schemeClr val="tx1"/>
                </a:solidFill>
              </a:rPr>
              <a:t>Prophetic Witness and Civil Disobedience in the Struggle for Immigrants’ rights</a:t>
            </a:r>
            <a:endParaRPr lang="en-US" sz="3000" b="1" dirty="0" smtClean="0">
              <a:solidFill>
                <a:schemeClr val="tx1"/>
              </a:solidFill>
            </a:endParaRPr>
          </a:p>
          <a:p>
            <a:r>
              <a:rPr lang="en-US" sz="2600" dirty="0" smtClean="0">
                <a:solidFill>
                  <a:schemeClr val="tx1"/>
                </a:solidFill>
              </a:rPr>
              <a:t>January 13th, 2013</a:t>
            </a:r>
          </a:p>
          <a:p>
            <a:endParaRPr lang="en-US" sz="1100" dirty="0" smtClean="0">
              <a:solidFill>
                <a:schemeClr val="tx1"/>
              </a:solidFill>
            </a:endParaRPr>
          </a:p>
          <a:p>
            <a:r>
              <a:rPr lang="en-US" b="1" dirty="0" smtClean="0">
                <a:solidFill>
                  <a:schemeClr val="tx1"/>
                </a:solidFill>
              </a:rPr>
              <a:t>Call and Webinar will begin at 4:00 p.m. EST</a:t>
            </a:r>
          </a:p>
          <a:p>
            <a:endParaRPr lang="en-US" sz="1100" dirty="0" smtClean="0"/>
          </a:p>
          <a:p>
            <a:r>
              <a:rPr lang="en-US" b="1" dirty="0" smtClean="0">
                <a:solidFill>
                  <a:srgbClr val="FF0000"/>
                </a:solidFill>
              </a:rPr>
              <a:t>For audio, please dial 805-399-1000 </a:t>
            </a:r>
          </a:p>
          <a:p>
            <a:r>
              <a:rPr lang="en-US" b="1" dirty="0" smtClean="0">
                <a:solidFill>
                  <a:srgbClr val="FF0000"/>
                </a:solidFill>
              </a:rPr>
              <a:t>and enter access code 104402</a:t>
            </a:r>
          </a:p>
          <a:p>
            <a:endParaRPr lang="en-US" sz="2400" dirty="0" smtClean="0">
              <a:solidFill>
                <a:srgbClr val="000000"/>
              </a:solidFill>
            </a:endParaRPr>
          </a:p>
          <a:p>
            <a:r>
              <a:rPr lang="en-US" sz="2400" dirty="0" smtClean="0">
                <a:solidFill>
                  <a:srgbClr val="000000"/>
                </a:solidFill>
              </a:rPr>
              <a:t>* The audio and visual portions are NOT linked. You must dial </a:t>
            </a:r>
          </a:p>
          <a:p>
            <a:r>
              <a:rPr lang="en-US" sz="2400" dirty="0" smtClean="0">
                <a:solidFill>
                  <a:srgbClr val="000000"/>
                </a:solidFill>
              </a:rPr>
              <a:t>this number to hear the audio portion of the webinar.</a:t>
            </a:r>
            <a:endParaRPr lang="en-US" sz="2400"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6621"/>
            <a:ext cx="6259728" cy="584776"/>
          </a:xfrm>
          <a:prstGeom prst="rect">
            <a:avLst/>
          </a:prstGeom>
          <a:noFill/>
        </p:spPr>
        <p:txBody>
          <a:bodyPr wrap="square" rtlCol="0">
            <a:spAutoFit/>
          </a:bodyPr>
          <a:lstStyle/>
          <a:p>
            <a:pPr algn="ctr"/>
            <a:r>
              <a:rPr lang="en-US" sz="3200" b="1" dirty="0" smtClean="0">
                <a:solidFill>
                  <a:schemeClr val="tx2">
                    <a:lumMod val="75000"/>
                  </a:schemeClr>
                </a:solidFill>
              </a:rPr>
              <a:t>Question </a:t>
            </a:r>
            <a:r>
              <a:rPr lang="en-US" sz="3200" b="1" dirty="0" smtClean="0">
                <a:solidFill>
                  <a:schemeClr val="tx2">
                    <a:lumMod val="75000"/>
                  </a:schemeClr>
                </a:solidFill>
              </a:rPr>
              <a:t>and </a:t>
            </a:r>
            <a:r>
              <a:rPr lang="en-US" sz="3200" b="1" dirty="0" smtClean="0">
                <a:solidFill>
                  <a:schemeClr val="tx2">
                    <a:lumMod val="75000"/>
                  </a:schemeClr>
                </a:solidFill>
              </a:rPr>
              <a:t>Answer / Discussion</a:t>
            </a:r>
            <a:endParaRPr lang="en-US" sz="3200" b="1" dirty="0">
              <a:solidFill>
                <a:schemeClr val="tx2">
                  <a:lumMod val="75000"/>
                </a:schemeClr>
              </a:solidFill>
            </a:endParaRPr>
          </a:p>
        </p:txBody>
      </p:sp>
      <p:sp>
        <p:nvSpPr>
          <p:cNvPr id="4" name="Rectangle 3"/>
          <p:cNvSpPr/>
          <p:nvPr/>
        </p:nvSpPr>
        <p:spPr>
          <a:xfrm>
            <a:off x="767778" y="1872391"/>
            <a:ext cx="7159089" cy="3293209"/>
          </a:xfrm>
          <a:prstGeom prst="rect">
            <a:avLst/>
          </a:prstGeom>
        </p:spPr>
        <p:txBody>
          <a:bodyPr wrap="square">
            <a:spAutoFit/>
          </a:bodyPr>
          <a:lstStyle/>
          <a:p>
            <a:pPr marL="285750" indent="-285750">
              <a:buFont typeface="Arial"/>
              <a:buChar char="•"/>
            </a:pPr>
            <a:r>
              <a:rPr lang="en-US" sz="2400" b="1" dirty="0" smtClean="0"/>
              <a:t>Questions </a:t>
            </a:r>
            <a:r>
              <a:rPr lang="en-US" sz="2400" b="1" dirty="0" smtClean="0"/>
              <a:t>on the history and purpose of Civil Disobedience</a:t>
            </a:r>
            <a:r>
              <a:rPr lang="en-US" sz="2400" b="1" dirty="0" smtClean="0"/>
              <a:t>?</a:t>
            </a:r>
          </a:p>
          <a:p>
            <a:pPr marL="285750" indent="-285750">
              <a:buFont typeface="Arial"/>
              <a:buChar char="•"/>
            </a:pPr>
            <a:endParaRPr lang="en-US" sz="2400" b="1" dirty="0"/>
          </a:p>
          <a:p>
            <a:pPr marL="285750" indent="-285750">
              <a:buFont typeface="Arial"/>
              <a:buChar char="•"/>
            </a:pPr>
            <a:r>
              <a:rPr lang="en-US" sz="2400" b="1" dirty="0" smtClean="0"/>
              <a:t>Where do you think Civil Disobedience fits in with our faith tradition?</a:t>
            </a:r>
            <a:endParaRPr lang="en-US" sz="2400" b="1" dirty="0" smtClean="0"/>
          </a:p>
          <a:p>
            <a:pPr marL="285750" indent="-285750">
              <a:buFont typeface="Arial"/>
              <a:buChar char="•"/>
            </a:pPr>
            <a:endParaRPr lang="en-US" sz="2400" b="1" dirty="0"/>
          </a:p>
          <a:p>
            <a:pPr marL="285750" indent="-285750">
              <a:buFont typeface="Arial"/>
              <a:buChar char="•"/>
            </a:pPr>
            <a:endParaRPr lang="en-US" sz="2400" b="1" dirty="0" smtClean="0"/>
          </a:p>
          <a:p>
            <a:pPr marL="285750" indent="-285750">
              <a:buFont typeface="Arial"/>
              <a:buChar char="•"/>
            </a:pPr>
            <a:endParaRPr lang="en-US" sz="2000" b="1" dirty="0" smtClean="0"/>
          </a:p>
          <a:p>
            <a:pPr marL="285750" indent="-285750">
              <a:buFont typeface="Arial"/>
              <a:buChar char="•"/>
            </a:pPr>
            <a:endParaRPr lang="en-US" sz="2000" b="1" dirty="0"/>
          </a:p>
        </p:txBody>
      </p:sp>
    </p:spTree>
    <p:extLst>
      <p:ext uri="{BB962C8B-B14F-4D97-AF65-F5344CB8AC3E}">
        <p14:creationId xmlns:p14="http://schemas.microsoft.com/office/powerpoint/2010/main" val="557536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340" y="177269"/>
            <a:ext cx="6918960" cy="1738937"/>
          </a:xfrm>
          <a:prstGeom prst="rect">
            <a:avLst/>
          </a:prstGeom>
          <a:noFill/>
        </p:spPr>
        <p:txBody>
          <a:bodyPr wrap="square" rtlCol="0">
            <a:spAutoFit/>
          </a:bodyPr>
          <a:lstStyle/>
          <a:p>
            <a:r>
              <a:rPr lang="en-US" sz="3600" b="1" dirty="0" smtClean="0">
                <a:solidFill>
                  <a:schemeClr val="tx2"/>
                </a:solidFill>
              </a:rPr>
              <a:t>Many Perspectives in Coalition Work</a:t>
            </a:r>
            <a:endParaRPr lang="en-US" sz="3600" b="1" dirty="0">
              <a:solidFill>
                <a:schemeClr val="tx2"/>
              </a:solidFill>
            </a:endParaRPr>
          </a:p>
          <a:p>
            <a:endParaRPr lang="en-US" sz="3500" dirty="0">
              <a:solidFill>
                <a:schemeClr val="tx2">
                  <a:lumMod val="75000"/>
                </a:schemeClr>
              </a:solidFill>
            </a:endParaRPr>
          </a:p>
        </p:txBody>
      </p:sp>
      <p:sp>
        <p:nvSpPr>
          <p:cNvPr id="3" name="Rectangle 2"/>
          <p:cNvSpPr/>
          <p:nvPr/>
        </p:nvSpPr>
        <p:spPr>
          <a:xfrm>
            <a:off x="218494" y="1612075"/>
            <a:ext cx="7547793" cy="5909311"/>
          </a:xfrm>
          <a:prstGeom prst="rect">
            <a:avLst/>
          </a:prstGeom>
        </p:spPr>
        <p:txBody>
          <a:bodyPr wrap="square">
            <a:spAutoFit/>
          </a:bodyPr>
          <a:lstStyle/>
          <a:p>
            <a:pPr marL="342900" lvl="0" indent="-342900">
              <a:spcAft>
                <a:spcPts val="900"/>
              </a:spcAft>
              <a:buFont typeface="Arial"/>
              <a:buChar char="•"/>
            </a:pPr>
            <a:r>
              <a:rPr lang="en-US" dirty="0" smtClean="0"/>
              <a:t>As we begin to engage discussion on Civil Disobedience as an effective tactic within a campaign, its important to note that it may be a controversial subject</a:t>
            </a:r>
          </a:p>
          <a:p>
            <a:pPr marL="342900" lvl="0" indent="-342900">
              <a:spcAft>
                <a:spcPts val="900"/>
              </a:spcAft>
              <a:buFont typeface="Arial"/>
              <a:buChar char="•"/>
            </a:pPr>
            <a:endParaRPr lang="en-US" dirty="0"/>
          </a:p>
          <a:p>
            <a:pPr marL="342900" lvl="0" indent="-342900">
              <a:spcAft>
                <a:spcPts val="900"/>
              </a:spcAft>
              <a:buFont typeface="Arial"/>
              <a:buChar char="•"/>
            </a:pPr>
            <a:r>
              <a:rPr lang="en-US" dirty="0" smtClean="0"/>
              <a:t>Always keep a respectful and open attitude to many perspectives on CD in the process of finding what best fits your organization, congregation or coalition</a:t>
            </a:r>
          </a:p>
          <a:p>
            <a:pPr marL="342900" lvl="0" indent="-342900">
              <a:spcAft>
                <a:spcPts val="900"/>
              </a:spcAft>
              <a:buFont typeface="Arial"/>
              <a:buChar char="•"/>
            </a:pPr>
            <a:endParaRPr lang="en-US" dirty="0"/>
          </a:p>
          <a:p>
            <a:pPr marL="342900" lvl="0" indent="-342900">
              <a:spcAft>
                <a:spcPts val="900"/>
              </a:spcAft>
              <a:buFont typeface="Arial"/>
              <a:buChar char="•"/>
            </a:pPr>
            <a:r>
              <a:rPr lang="en-US" dirty="0" smtClean="0"/>
              <a:t>In doing work within a coalition, find ways to build consensus, to work through differences, or support sub-groups who may move forward without coalition branding</a:t>
            </a:r>
          </a:p>
          <a:p>
            <a:pPr marL="342900" lvl="0" indent="-342900">
              <a:spcAft>
                <a:spcPts val="900"/>
              </a:spcAft>
              <a:buFont typeface="Arial"/>
              <a:buChar char="•"/>
            </a:pPr>
            <a:endParaRPr lang="en-US" dirty="0"/>
          </a:p>
          <a:p>
            <a:pPr marL="342900" lvl="0" indent="-342900">
              <a:spcAft>
                <a:spcPts val="900"/>
              </a:spcAft>
              <a:buFont typeface="Arial"/>
              <a:buChar char="•"/>
            </a:pPr>
            <a:r>
              <a:rPr lang="en-US" i="1" dirty="0" smtClean="0"/>
              <a:t>Disclaimer</a:t>
            </a:r>
            <a:r>
              <a:rPr lang="en-US" dirty="0" smtClean="0"/>
              <a:t>: The Interfaith Immigration Coalition has a broad network, wherein some groups may not support initiatives of Civil Disobedience, while others would actively support such tactics</a:t>
            </a:r>
          </a:p>
          <a:p>
            <a:pPr marL="342900" lvl="0" indent="-342900">
              <a:spcAft>
                <a:spcPts val="900"/>
              </a:spcAft>
              <a:buFont typeface="Arial"/>
              <a:buChar char="•"/>
            </a:pPr>
            <a:endParaRPr lang="en-US" sz="2400" dirty="0"/>
          </a:p>
          <a:p>
            <a:pPr marL="342900" lvl="0" indent="-342900">
              <a:spcAft>
                <a:spcPts val="900"/>
              </a:spcAft>
              <a:buFont typeface="Arial"/>
              <a:buChar char="•"/>
            </a:pPr>
            <a:endParaRPr lang="en-US" sz="2400" dirty="0" smtClean="0"/>
          </a:p>
        </p:txBody>
      </p:sp>
    </p:spTree>
    <p:extLst>
      <p:ext uri="{BB962C8B-B14F-4D97-AF65-F5344CB8AC3E}">
        <p14:creationId xmlns:p14="http://schemas.microsoft.com/office/powerpoint/2010/main" val="12775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517" y="133472"/>
            <a:ext cx="6918960" cy="1169551"/>
          </a:xfrm>
          <a:prstGeom prst="rect">
            <a:avLst/>
          </a:prstGeom>
          <a:noFill/>
        </p:spPr>
        <p:txBody>
          <a:bodyPr wrap="square" rtlCol="0">
            <a:spAutoFit/>
          </a:bodyPr>
          <a:lstStyle/>
          <a:p>
            <a:r>
              <a:rPr lang="en-US" sz="3500" b="1" dirty="0" smtClean="0">
                <a:solidFill>
                  <a:schemeClr val="tx2">
                    <a:lumMod val="75000"/>
                  </a:schemeClr>
                </a:solidFill>
              </a:rPr>
              <a:t>Recent Actions:</a:t>
            </a:r>
          </a:p>
          <a:p>
            <a:r>
              <a:rPr lang="en-US" sz="3500" b="1" dirty="0" smtClean="0">
                <a:solidFill>
                  <a:schemeClr val="tx2">
                    <a:lumMod val="75000"/>
                  </a:schemeClr>
                </a:solidFill>
              </a:rPr>
              <a:t>DC Leaders Block the Street</a:t>
            </a:r>
            <a:endParaRPr lang="en-US" sz="3500" dirty="0">
              <a:solidFill>
                <a:schemeClr val="tx2">
                  <a:lumMod val="75000"/>
                </a:schemeClr>
              </a:solidFill>
            </a:endParaRPr>
          </a:p>
        </p:txBody>
      </p:sp>
      <p:sp>
        <p:nvSpPr>
          <p:cNvPr id="4" name="Rectangle 3"/>
          <p:cNvSpPr/>
          <p:nvPr/>
        </p:nvSpPr>
        <p:spPr>
          <a:xfrm>
            <a:off x="218494" y="1612075"/>
            <a:ext cx="3364503" cy="2423740"/>
          </a:xfrm>
          <a:prstGeom prst="rect">
            <a:avLst/>
          </a:prstGeom>
        </p:spPr>
        <p:txBody>
          <a:bodyPr wrap="square">
            <a:spAutoFit/>
          </a:bodyPr>
          <a:lstStyle/>
          <a:p>
            <a:pPr marL="342900" lvl="0" indent="-342900">
              <a:spcAft>
                <a:spcPts val="900"/>
              </a:spcAft>
              <a:buFont typeface="Arial"/>
              <a:buChar char="•"/>
            </a:pPr>
            <a:r>
              <a:rPr lang="en-US" sz="2400" dirty="0" smtClean="0"/>
              <a:t>Increasing </a:t>
            </a:r>
            <a:r>
              <a:rPr lang="en-US" sz="2400" dirty="0" smtClean="0"/>
              <a:t>pressure on key members</a:t>
            </a:r>
            <a:endParaRPr lang="en-US" sz="2400" dirty="0"/>
          </a:p>
          <a:p>
            <a:pPr marL="342900" lvl="0" indent="-342900">
              <a:spcAft>
                <a:spcPts val="900"/>
              </a:spcAft>
              <a:buFont typeface="Arial"/>
              <a:buChar char="•"/>
            </a:pPr>
            <a:r>
              <a:rPr lang="en-US" sz="2400" dirty="0" smtClean="0"/>
              <a:t>Civil Disobedience Blocking a street near U.S. </a:t>
            </a:r>
            <a:r>
              <a:rPr lang="en-US" sz="2400" dirty="0" smtClean="0"/>
              <a:t>Capitol, last August</a:t>
            </a:r>
            <a:endParaRPr lang="en-US" sz="2400" dirty="0"/>
          </a:p>
        </p:txBody>
      </p:sp>
      <p:pic>
        <p:nvPicPr>
          <p:cNvPr id="5" name="Picture 4"/>
          <p:cNvPicPr>
            <a:picLocks noChangeAspect="1"/>
          </p:cNvPicPr>
          <p:nvPr/>
        </p:nvPicPr>
        <p:blipFill>
          <a:blip r:embed="rId2"/>
          <a:stretch>
            <a:fillRect/>
          </a:stretch>
        </p:blipFill>
        <p:spPr>
          <a:xfrm>
            <a:off x="3876238" y="1612075"/>
            <a:ext cx="4965634" cy="2770824"/>
          </a:xfrm>
          <a:prstGeom prst="rect">
            <a:avLst/>
          </a:prstGeom>
        </p:spPr>
      </p:pic>
    </p:spTree>
    <p:extLst>
      <p:ext uri="{BB962C8B-B14F-4D97-AF65-F5344CB8AC3E}">
        <p14:creationId xmlns:p14="http://schemas.microsoft.com/office/powerpoint/2010/main" val="669543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340" y="60475"/>
            <a:ext cx="5827367" cy="1169551"/>
          </a:xfrm>
          <a:prstGeom prst="rect">
            <a:avLst/>
          </a:prstGeom>
          <a:noFill/>
        </p:spPr>
        <p:txBody>
          <a:bodyPr wrap="square" rtlCol="0">
            <a:spAutoFit/>
          </a:bodyPr>
          <a:lstStyle/>
          <a:p>
            <a:r>
              <a:rPr lang="en-US" sz="3500" b="1" dirty="0" smtClean="0">
                <a:solidFill>
                  <a:schemeClr val="tx2">
                    <a:lumMod val="75000"/>
                  </a:schemeClr>
                </a:solidFill>
              </a:rPr>
              <a:t>Recent Actions:</a:t>
            </a:r>
          </a:p>
          <a:p>
            <a:r>
              <a:rPr lang="en-US" sz="3500" b="1" dirty="0" smtClean="0">
                <a:solidFill>
                  <a:schemeClr val="tx2">
                    <a:lumMod val="75000"/>
                  </a:schemeClr>
                </a:solidFill>
              </a:rPr>
              <a:t>We Belong Together </a:t>
            </a:r>
            <a:endParaRPr lang="en-US" sz="3500" dirty="0">
              <a:solidFill>
                <a:schemeClr val="tx2">
                  <a:lumMod val="75000"/>
                </a:schemeClr>
              </a:solidFill>
            </a:endParaRPr>
          </a:p>
        </p:txBody>
      </p:sp>
      <p:pic>
        <p:nvPicPr>
          <p:cNvPr id="3" name="Picture 2"/>
          <p:cNvPicPr>
            <a:picLocks noChangeAspect="1"/>
          </p:cNvPicPr>
          <p:nvPr/>
        </p:nvPicPr>
        <p:blipFill>
          <a:blip r:embed="rId2"/>
          <a:stretch>
            <a:fillRect/>
          </a:stretch>
        </p:blipFill>
        <p:spPr>
          <a:xfrm>
            <a:off x="3326500" y="1795707"/>
            <a:ext cx="5817500" cy="3878333"/>
          </a:xfrm>
          <a:prstGeom prst="rect">
            <a:avLst/>
          </a:prstGeom>
        </p:spPr>
      </p:pic>
      <p:sp>
        <p:nvSpPr>
          <p:cNvPr id="4" name="Rectangle 3"/>
          <p:cNvSpPr/>
          <p:nvPr/>
        </p:nvSpPr>
        <p:spPr>
          <a:xfrm>
            <a:off x="218495" y="1612075"/>
            <a:ext cx="3108006" cy="4270400"/>
          </a:xfrm>
          <a:prstGeom prst="rect">
            <a:avLst/>
          </a:prstGeom>
        </p:spPr>
        <p:txBody>
          <a:bodyPr wrap="square">
            <a:spAutoFit/>
          </a:bodyPr>
          <a:lstStyle/>
          <a:p>
            <a:pPr marL="342900" lvl="0" indent="-342900">
              <a:spcAft>
                <a:spcPts val="900"/>
              </a:spcAft>
              <a:buFont typeface="Arial"/>
              <a:buChar char="•"/>
            </a:pPr>
            <a:r>
              <a:rPr lang="en-US" sz="2400" dirty="0" smtClean="0"/>
              <a:t>We Belong Together largest Women’s Civil </a:t>
            </a:r>
            <a:r>
              <a:rPr lang="en-US" sz="2400" dirty="0" smtClean="0"/>
              <a:t>Disobedience in </a:t>
            </a:r>
            <a:r>
              <a:rPr lang="en-US" sz="2400" dirty="0" smtClean="0"/>
              <a:t>recent </a:t>
            </a:r>
            <a:r>
              <a:rPr lang="en-US" sz="2400" dirty="0"/>
              <a:t>history </a:t>
            </a:r>
            <a:r>
              <a:rPr lang="en-US" sz="2400" dirty="0" smtClean="0"/>
              <a:t>with over </a:t>
            </a:r>
            <a:r>
              <a:rPr lang="en-US" sz="2400" dirty="0"/>
              <a:t>100 women  </a:t>
            </a:r>
            <a:r>
              <a:rPr lang="en-US" sz="2400" dirty="0" smtClean="0"/>
              <a:t>lifting up the struggle of immigrant women and mothers</a:t>
            </a:r>
          </a:p>
          <a:p>
            <a:pPr marL="342900" lvl="0" indent="-342900">
              <a:spcAft>
                <a:spcPts val="900"/>
              </a:spcAft>
              <a:buFont typeface="Arial"/>
              <a:buChar char="•"/>
            </a:pPr>
            <a:r>
              <a:rPr lang="en-US" sz="2400" dirty="0" smtClean="0"/>
              <a:t>6 faith leaders join the action</a:t>
            </a:r>
            <a:endParaRPr lang="en-US" sz="2400" dirty="0"/>
          </a:p>
        </p:txBody>
      </p:sp>
    </p:spTree>
    <p:extLst>
      <p:ext uri="{BB962C8B-B14F-4D97-AF65-F5344CB8AC3E}">
        <p14:creationId xmlns:p14="http://schemas.microsoft.com/office/powerpoint/2010/main" val="3544518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340" y="440056"/>
            <a:ext cx="6918960" cy="630942"/>
          </a:xfrm>
          <a:prstGeom prst="rect">
            <a:avLst/>
          </a:prstGeom>
          <a:noFill/>
        </p:spPr>
        <p:txBody>
          <a:bodyPr wrap="square" rtlCol="0">
            <a:spAutoFit/>
          </a:bodyPr>
          <a:lstStyle/>
          <a:p>
            <a:r>
              <a:rPr lang="en-US" sz="3500" b="1" dirty="0" smtClean="0">
                <a:solidFill>
                  <a:schemeClr val="tx2">
                    <a:lumMod val="75000"/>
                  </a:schemeClr>
                </a:solidFill>
              </a:rPr>
              <a:t>Recent Civil Disobedience</a:t>
            </a:r>
            <a:endParaRPr lang="en-US" sz="3500" dirty="0">
              <a:solidFill>
                <a:schemeClr val="tx2">
                  <a:lumMod val="75000"/>
                </a:schemeClr>
              </a:solidFill>
            </a:endParaRPr>
          </a:p>
        </p:txBody>
      </p:sp>
      <p:sp>
        <p:nvSpPr>
          <p:cNvPr id="3" name="Rectangle 2"/>
          <p:cNvSpPr/>
          <p:nvPr/>
        </p:nvSpPr>
        <p:spPr>
          <a:xfrm>
            <a:off x="218495" y="1466082"/>
            <a:ext cx="3108006" cy="5286063"/>
          </a:xfrm>
          <a:prstGeom prst="rect">
            <a:avLst/>
          </a:prstGeom>
        </p:spPr>
        <p:txBody>
          <a:bodyPr wrap="square">
            <a:spAutoFit/>
          </a:bodyPr>
          <a:lstStyle/>
          <a:p>
            <a:pPr marL="342900" lvl="0" indent="-342900">
              <a:spcAft>
                <a:spcPts val="900"/>
              </a:spcAft>
              <a:buFont typeface="Arial"/>
              <a:buChar char="•"/>
            </a:pPr>
            <a:r>
              <a:rPr lang="en-US" sz="2400" dirty="0" smtClean="0"/>
              <a:t>October 8</a:t>
            </a:r>
            <a:r>
              <a:rPr lang="en-US" sz="2400" baseline="30000" dirty="0" smtClean="0"/>
              <a:t>th</a:t>
            </a:r>
            <a:r>
              <a:rPr lang="en-US" sz="2400" dirty="0" smtClean="0"/>
              <a:t> Day of Dignity and Respect in Washington DC Over 200 people arrested including more 10 dedicated faith </a:t>
            </a:r>
            <a:r>
              <a:rPr lang="en-US" sz="2400" dirty="0" smtClean="0"/>
              <a:t>leaders</a:t>
            </a:r>
            <a:endParaRPr lang="en-US" dirty="0"/>
          </a:p>
          <a:p>
            <a:r>
              <a:rPr lang="en-US" dirty="0" smtClean="0"/>
              <a:t>Photo: </a:t>
            </a:r>
          </a:p>
          <a:p>
            <a:pPr marL="285750" indent="-285750">
              <a:buFont typeface="Arial"/>
              <a:buChar char="•"/>
            </a:pPr>
            <a:r>
              <a:rPr lang="en-US" dirty="0" smtClean="0"/>
              <a:t>Rev. Sharon Stanley-Rea , </a:t>
            </a:r>
            <a:r>
              <a:rPr lang="en-US" dirty="0"/>
              <a:t>Director, Refugee &amp; Immigration Ministries</a:t>
            </a:r>
          </a:p>
          <a:p>
            <a:r>
              <a:rPr lang="en-US" dirty="0"/>
              <a:t>Christian Church (Disciples of Christ</a:t>
            </a:r>
            <a:r>
              <a:rPr lang="en-US" dirty="0" smtClean="0"/>
              <a:t>)</a:t>
            </a:r>
          </a:p>
          <a:p>
            <a:pPr marL="285750" indent="-285750">
              <a:buFont typeface="Arial"/>
              <a:buChar char="•"/>
            </a:pPr>
            <a:r>
              <a:rPr lang="en-US" dirty="0" smtClean="0"/>
              <a:t>Rev. Allison Harrington Southside Presbyterian Church</a:t>
            </a:r>
            <a:endParaRPr lang="en-US" dirty="0"/>
          </a:p>
        </p:txBody>
      </p:sp>
      <p:pic>
        <p:nvPicPr>
          <p:cNvPr id="4" name="Picture 3"/>
          <p:cNvPicPr>
            <a:picLocks noChangeAspect="1"/>
          </p:cNvPicPr>
          <p:nvPr/>
        </p:nvPicPr>
        <p:blipFill>
          <a:blip r:embed="rId2"/>
          <a:stretch>
            <a:fillRect/>
          </a:stretch>
        </p:blipFill>
        <p:spPr>
          <a:xfrm>
            <a:off x="3560073" y="1832916"/>
            <a:ext cx="5144109" cy="3429406"/>
          </a:xfrm>
          <a:prstGeom prst="rect">
            <a:avLst/>
          </a:prstGeom>
        </p:spPr>
      </p:pic>
    </p:spTree>
    <p:extLst>
      <p:ext uri="{BB962C8B-B14F-4D97-AF65-F5344CB8AC3E}">
        <p14:creationId xmlns:p14="http://schemas.microsoft.com/office/powerpoint/2010/main" val="3154401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340" y="440056"/>
            <a:ext cx="6918960" cy="630942"/>
          </a:xfrm>
          <a:prstGeom prst="rect">
            <a:avLst/>
          </a:prstGeom>
          <a:noFill/>
        </p:spPr>
        <p:txBody>
          <a:bodyPr wrap="square" rtlCol="0">
            <a:spAutoFit/>
          </a:bodyPr>
          <a:lstStyle/>
          <a:p>
            <a:r>
              <a:rPr lang="en-US" sz="3500" b="1" dirty="0" smtClean="0">
                <a:solidFill>
                  <a:schemeClr val="tx2">
                    <a:lumMod val="75000"/>
                  </a:schemeClr>
                </a:solidFill>
              </a:rPr>
              <a:t>Recent Civil Disobedience</a:t>
            </a:r>
            <a:endParaRPr lang="en-US" sz="3500" dirty="0">
              <a:solidFill>
                <a:schemeClr val="tx2">
                  <a:lumMod val="75000"/>
                </a:schemeClr>
              </a:solidFill>
            </a:endParaRPr>
          </a:p>
        </p:txBody>
      </p:sp>
      <p:sp>
        <p:nvSpPr>
          <p:cNvPr id="3" name="Rectangle 2"/>
          <p:cNvSpPr/>
          <p:nvPr/>
        </p:nvSpPr>
        <p:spPr>
          <a:xfrm>
            <a:off x="218495" y="1714575"/>
            <a:ext cx="3108006" cy="3901068"/>
          </a:xfrm>
          <a:prstGeom prst="rect">
            <a:avLst/>
          </a:prstGeom>
        </p:spPr>
        <p:txBody>
          <a:bodyPr wrap="square">
            <a:spAutoFit/>
          </a:bodyPr>
          <a:lstStyle/>
          <a:p>
            <a:pPr marL="342900" lvl="0" indent="-342900">
              <a:spcAft>
                <a:spcPts val="900"/>
              </a:spcAft>
              <a:buFont typeface="Arial"/>
              <a:buChar char="•"/>
            </a:pPr>
            <a:r>
              <a:rPr lang="en-US" sz="2400" dirty="0" smtClean="0"/>
              <a:t>October 8</a:t>
            </a:r>
            <a:r>
              <a:rPr lang="en-US" sz="2400" baseline="30000" dirty="0" smtClean="0"/>
              <a:t>th</a:t>
            </a:r>
            <a:r>
              <a:rPr lang="en-US" sz="2400" dirty="0" smtClean="0"/>
              <a:t> Day of Dignity and Respect in Washington DC Over 200 people arrested including more 10 dedicated faith </a:t>
            </a:r>
            <a:r>
              <a:rPr lang="en-US" sz="2400" dirty="0" smtClean="0"/>
              <a:t>leaders</a:t>
            </a:r>
            <a:endParaRPr lang="en-US" dirty="0"/>
          </a:p>
          <a:p>
            <a:r>
              <a:rPr lang="en-US" dirty="0" smtClean="0"/>
              <a:t>Photo: </a:t>
            </a:r>
          </a:p>
          <a:p>
            <a:r>
              <a:rPr lang="en-US" dirty="0" smtClean="0"/>
              <a:t>Rabbi Jason </a:t>
            </a:r>
            <a:r>
              <a:rPr lang="en-US" dirty="0" err="1" smtClean="0"/>
              <a:t>Kimelman</a:t>
            </a:r>
            <a:r>
              <a:rPr lang="en-US" dirty="0"/>
              <a:t>-</a:t>
            </a:r>
            <a:r>
              <a:rPr lang="en-US" dirty="0" smtClean="0"/>
              <a:t>Block Deputy </a:t>
            </a:r>
            <a:r>
              <a:rPr lang="en-US" dirty="0"/>
              <a:t>Director of Bend the Arc Jewish Action,</a:t>
            </a:r>
            <a:endParaRPr lang="en-US" dirty="0" smtClean="0"/>
          </a:p>
        </p:txBody>
      </p:sp>
      <p:pic>
        <p:nvPicPr>
          <p:cNvPr id="6" name="Picture 5"/>
          <p:cNvPicPr>
            <a:picLocks noChangeAspect="1"/>
          </p:cNvPicPr>
          <p:nvPr/>
        </p:nvPicPr>
        <p:blipFill>
          <a:blip r:embed="rId2"/>
          <a:stretch>
            <a:fillRect/>
          </a:stretch>
        </p:blipFill>
        <p:spPr>
          <a:xfrm>
            <a:off x="3501690" y="1854104"/>
            <a:ext cx="5642309" cy="3761539"/>
          </a:xfrm>
          <a:prstGeom prst="rect">
            <a:avLst/>
          </a:prstGeom>
        </p:spPr>
      </p:pic>
    </p:spTree>
    <p:extLst>
      <p:ext uri="{BB962C8B-B14F-4D97-AF65-F5344CB8AC3E}">
        <p14:creationId xmlns:p14="http://schemas.microsoft.com/office/powerpoint/2010/main" val="2919778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8686800" cy="6186309"/>
          </a:xfrm>
          <a:prstGeom prst="rect">
            <a:avLst/>
          </a:prstGeom>
          <a:noFill/>
        </p:spPr>
        <p:txBody>
          <a:bodyPr wrap="square" rtlCol="0">
            <a:spAutoFit/>
          </a:bodyPr>
          <a:lstStyle/>
          <a:p>
            <a:r>
              <a:rPr lang="en-US" i="1" dirty="0" smtClean="0"/>
              <a:t>Personal Reflections</a:t>
            </a:r>
            <a:r>
              <a:rPr lang="en-US" sz="2800" i="1" dirty="0" smtClean="0"/>
              <a:t>:    </a:t>
            </a:r>
          </a:p>
          <a:p>
            <a:r>
              <a:rPr lang="en-US" sz="2400" b="1" dirty="0" smtClean="0"/>
              <a:t>Sharon’s “Top 10 </a:t>
            </a:r>
            <a:r>
              <a:rPr lang="en-US" sz="2400" b="1" dirty="0" err="1" smtClean="0"/>
              <a:t>Learnings</a:t>
            </a:r>
            <a:r>
              <a:rPr lang="en-US" sz="2400" b="1" dirty="0" smtClean="0"/>
              <a:t>” from a CD Experience</a:t>
            </a:r>
          </a:p>
          <a:p>
            <a:endParaRPr lang="en-US" b="1" i="1" dirty="0"/>
          </a:p>
          <a:p>
            <a:endParaRPr lang="en-US" b="1" i="1" dirty="0" smtClean="0"/>
          </a:p>
          <a:p>
            <a:pPr marL="457200" indent="-457200"/>
            <a:r>
              <a:rPr lang="en-US" sz="2000" b="1" dirty="0" smtClean="0"/>
              <a:t>                                             1.  Remember WHO has “brought you”</a:t>
            </a:r>
          </a:p>
          <a:p>
            <a:pPr marL="457200" indent="-457200"/>
            <a:r>
              <a:rPr lang="en-US" sz="2000" b="1" dirty="0" smtClean="0"/>
              <a:t>                                                   </a:t>
            </a:r>
            <a:r>
              <a:rPr lang="en-US" sz="2000" dirty="0" smtClean="0"/>
              <a:t>--Whose stories will you hold near?</a:t>
            </a:r>
          </a:p>
          <a:p>
            <a:pPr marL="457200" indent="-457200"/>
            <a:r>
              <a:rPr lang="en-US" sz="2000" b="1" dirty="0" smtClean="0"/>
              <a:t>                                                   </a:t>
            </a:r>
            <a:r>
              <a:rPr lang="en-US" sz="2000" dirty="0" smtClean="0"/>
              <a:t>--What of your own life will you recall?</a:t>
            </a:r>
            <a:endParaRPr lang="en-US" sz="2000" b="1" dirty="0"/>
          </a:p>
          <a:p>
            <a:pPr marL="457200" indent="-457200">
              <a:buAutoNum type="arabicPeriod"/>
            </a:pPr>
            <a:endParaRPr lang="en-US" sz="2000" b="1" dirty="0" smtClean="0"/>
          </a:p>
          <a:p>
            <a:pPr marL="457200" indent="-457200">
              <a:buAutoNum type="arabicPeriod"/>
            </a:pPr>
            <a:endParaRPr lang="en-US" sz="2000" b="1" dirty="0"/>
          </a:p>
          <a:p>
            <a:pPr marL="457200" indent="-457200">
              <a:buAutoNum type="arabicPeriod"/>
            </a:pPr>
            <a:endParaRPr lang="en-US" sz="2000" b="1" dirty="0" smtClean="0"/>
          </a:p>
          <a:p>
            <a:pPr marL="457200" indent="-457200"/>
            <a:r>
              <a:rPr lang="en-US" sz="2000" b="1" dirty="0" smtClean="0"/>
              <a:t>2.  Honor HISTORY      </a:t>
            </a:r>
          </a:p>
          <a:p>
            <a:pPr marL="457200" indent="-457200"/>
            <a:r>
              <a:rPr lang="en-US" sz="2000" b="1" dirty="0" smtClean="0"/>
              <a:t>      </a:t>
            </a:r>
            <a:endParaRPr lang="en-US" sz="2000" b="1" dirty="0"/>
          </a:p>
          <a:p>
            <a:pPr marL="457200" indent="-457200">
              <a:buAutoNum type="arabicPeriod" startAt="2"/>
            </a:pPr>
            <a:endParaRPr lang="en-US" sz="2000" b="1" dirty="0" smtClean="0"/>
          </a:p>
          <a:p>
            <a:pPr marL="457200" indent="-457200"/>
            <a:endParaRPr lang="en-US" sz="2000" b="1" dirty="0" smtClean="0"/>
          </a:p>
          <a:p>
            <a:pPr marL="457200" indent="-457200">
              <a:buAutoNum type="arabicPeriod" startAt="3"/>
            </a:pPr>
            <a:r>
              <a:rPr lang="en-US" sz="2000" b="1" dirty="0" smtClean="0"/>
              <a:t>Choose your TIMING carefully</a:t>
            </a:r>
            <a:r>
              <a:rPr lang="en-US" sz="2000" dirty="0" smtClean="0"/>
              <a:t>—What path has prepared for NOW?</a:t>
            </a:r>
            <a:endParaRPr lang="en-US" sz="2000" b="1" dirty="0" smtClean="0"/>
          </a:p>
          <a:p>
            <a:pPr marL="457200" indent="-457200">
              <a:buAutoNum type="arabicPeriod" startAt="3"/>
            </a:pPr>
            <a:endParaRPr lang="en-US" sz="2000" b="1" dirty="0" smtClean="0"/>
          </a:p>
          <a:p>
            <a:pPr marL="457200" indent="-457200">
              <a:buAutoNum type="arabicPeriod" startAt="3"/>
            </a:pPr>
            <a:endParaRPr lang="en-US" sz="2000" b="1" dirty="0" smtClean="0"/>
          </a:p>
          <a:p>
            <a:pPr marL="457200" indent="-457200"/>
            <a:r>
              <a:rPr lang="en-US" sz="2000" b="1" dirty="0" smtClean="0"/>
              <a:t>                   </a:t>
            </a:r>
          </a:p>
          <a:p>
            <a:pPr marL="457200" indent="-457200"/>
            <a:endParaRPr lang="en-US" sz="2000" b="1" dirty="0"/>
          </a:p>
        </p:txBody>
      </p:sp>
      <p:pic>
        <p:nvPicPr>
          <p:cNvPr id="3" name="Picture 5" descr="C:\Users\sharon\Pictures\Sharon Jan 14 imports\IMG_4691.PNG"/>
          <p:cNvPicPr>
            <a:picLocks noChangeAspect="1" noChangeArrowheads="1"/>
          </p:cNvPicPr>
          <p:nvPr/>
        </p:nvPicPr>
        <p:blipFill>
          <a:blip r:embed="rId2" cstate="print"/>
          <a:srcRect t="14634" b="9756"/>
          <a:stretch>
            <a:fillRect/>
          </a:stretch>
        </p:blipFill>
        <p:spPr bwMode="auto">
          <a:xfrm>
            <a:off x="7239000" y="1143000"/>
            <a:ext cx="1343742" cy="1524000"/>
          </a:xfrm>
          <a:prstGeom prst="rect">
            <a:avLst/>
          </a:prstGeom>
          <a:noFill/>
        </p:spPr>
      </p:pic>
      <p:pic>
        <p:nvPicPr>
          <p:cNvPr id="2050" name="Picture 2"/>
          <p:cNvPicPr>
            <a:picLocks noChangeAspect="1" noChangeArrowheads="1"/>
          </p:cNvPicPr>
          <p:nvPr/>
        </p:nvPicPr>
        <p:blipFill>
          <a:blip r:embed="rId3" cstate="print"/>
          <a:srcRect/>
          <a:stretch>
            <a:fillRect/>
          </a:stretch>
        </p:blipFill>
        <p:spPr bwMode="auto">
          <a:xfrm>
            <a:off x="381000" y="1219200"/>
            <a:ext cx="2362200" cy="15748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6019800" y="2819400"/>
            <a:ext cx="2540000" cy="1666875"/>
          </a:xfrm>
          <a:prstGeom prst="rect">
            <a:avLst/>
          </a:prstGeom>
          <a:noFill/>
          <a:ln w="9525">
            <a:noFill/>
            <a:miter lim="800000"/>
            <a:headEnd/>
            <a:tailEnd/>
          </a:ln>
        </p:spPr>
      </p:pic>
      <p:sp>
        <p:nvSpPr>
          <p:cNvPr id="7" name="TextBox 6"/>
          <p:cNvSpPr txBox="1"/>
          <p:nvPr/>
        </p:nvSpPr>
        <p:spPr>
          <a:xfrm>
            <a:off x="2438400" y="3048000"/>
            <a:ext cx="3429000" cy="1384995"/>
          </a:xfrm>
          <a:prstGeom prst="rect">
            <a:avLst/>
          </a:prstGeom>
          <a:noFill/>
        </p:spPr>
        <p:txBody>
          <a:bodyPr wrap="square" rtlCol="0">
            <a:spAutoFit/>
          </a:bodyPr>
          <a:lstStyle/>
          <a:p>
            <a:r>
              <a:rPr lang="en-US" sz="1400" i="1" dirty="0" smtClean="0"/>
              <a:t>In the unceasing ebb and flow of justice and oppression we  must all dig channels as best we may, that at the propitious moment somewhat of the swelling tide may be conducted to the barren places of life.” </a:t>
            </a:r>
          </a:p>
          <a:p>
            <a:r>
              <a:rPr lang="en-US" sz="1400" b="1" i="1" dirty="0" smtClean="0"/>
              <a:t>                       Jane Addams (1860-1935)</a:t>
            </a:r>
            <a:endParaRPr lang="en-US" sz="1400" b="1" i="1" dirty="0"/>
          </a:p>
        </p:txBody>
      </p:sp>
      <p:pic>
        <p:nvPicPr>
          <p:cNvPr id="8" name="Picture 8" descr="C:\Users\sharon\Pictures\Sharon Jan 14 imports\IMG_4652.JPG"/>
          <p:cNvPicPr>
            <a:picLocks noChangeAspect="1" noChangeArrowheads="1"/>
          </p:cNvPicPr>
          <p:nvPr/>
        </p:nvPicPr>
        <p:blipFill>
          <a:blip r:embed="rId5" cstate="print"/>
          <a:srcRect/>
          <a:stretch>
            <a:fillRect/>
          </a:stretch>
        </p:blipFill>
        <p:spPr bwMode="auto">
          <a:xfrm>
            <a:off x="838200" y="5105400"/>
            <a:ext cx="1085850" cy="1447800"/>
          </a:xfrm>
          <a:prstGeom prst="rect">
            <a:avLst/>
          </a:prstGeom>
          <a:noFill/>
        </p:spPr>
      </p:pic>
      <p:pic>
        <p:nvPicPr>
          <p:cNvPr id="9" name="Picture 10" descr="C:\Users\sharon\Pictures\Sharon Jan 14 imports\IMG_4334.PNG"/>
          <p:cNvPicPr>
            <a:picLocks noChangeAspect="1" noChangeArrowheads="1"/>
          </p:cNvPicPr>
          <p:nvPr/>
        </p:nvPicPr>
        <p:blipFill>
          <a:blip r:embed="rId6" cstate="print"/>
          <a:srcRect/>
          <a:stretch>
            <a:fillRect/>
          </a:stretch>
        </p:blipFill>
        <p:spPr bwMode="auto">
          <a:xfrm>
            <a:off x="2133600" y="5105400"/>
            <a:ext cx="2057400" cy="1371600"/>
          </a:xfrm>
          <a:prstGeom prst="rect">
            <a:avLst/>
          </a:prstGeom>
          <a:noFill/>
        </p:spPr>
      </p:pic>
      <p:pic>
        <p:nvPicPr>
          <p:cNvPr id="10" name="Picture 9" descr="C:\Users\sharon\AppData\Local\Temp\Temp1_Denham.zip\photo.JPG"/>
          <p:cNvPicPr>
            <a:picLocks noChangeAspect="1" noChangeArrowheads="1"/>
          </p:cNvPicPr>
          <p:nvPr/>
        </p:nvPicPr>
        <p:blipFill>
          <a:blip r:embed="rId7" cstate="print"/>
          <a:srcRect/>
          <a:stretch>
            <a:fillRect/>
          </a:stretch>
        </p:blipFill>
        <p:spPr bwMode="auto">
          <a:xfrm rot="10800000">
            <a:off x="6629400" y="5105400"/>
            <a:ext cx="1778000" cy="1333500"/>
          </a:xfrm>
          <a:prstGeom prst="rect">
            <a:avLst/>
          </a:prstGeom>
          <a:noFill/>
        </p:spPr>
      </p:pic>
      <p:pic>
        <p:nvPicPr>
          <p:cNvPr id="11" name="Picture 10" descr="C:\Users\sharon\Pictures\Sharon Jan 14 imports\IMG_5278.JPG"/>
          <p:cNvPicPr>
            <a:picLocks noChangeAspect="1" noChangeArrowheads="1"/>
          </p:cNvPicPr>
          <p:nvPr/>
        </p:nvPicPr>
        <p:blipFill>
          <a:blip r:embed="rId8" cstate="print"/>
          <a:srcRect/>
          <a:stretch>
            <a:fillRect/>
          </a:stretch>
        </p:blipFill>
        <p:spPr bwMode="auto">
          <a:xfrm>
            <a:off x="4495800" y="5105400"/>
            <a:ext cx="1752600" cy="1314450"/>
          </a:xfrm>
          <a:prstGeom prst="rect">
            <a:avLst/>
          </a:prstGeom>
          <a:noFill/>
        </p:spPr>
      </p:pic>
    </p:spTree>
    <p:extLst>
      <p:ext uri="{BB962C8B-B14F-4D97-AF65-F5344CB8AC3E}">
        <p14:creationId xmlns:p14="http://schemas.microsoft.com/office/powerpoint/2010/main" val="3520061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8686800" cy="7663637"/>
          </a:xfrm>
          <a:prstGeom prst="rect">
            <a:avLst/>
          </a:prstGeom>
          <a:noFill/>
        </p:spPr>
        <p:txBody>
          <a:bodyPr wrap="square" rtlCol="0">
            <a:spAutoFit/>
          </a:bodyPr>
          <a:lstStyle/>
          <a:p>
            <a:r>
              <a:rPr lang="en-US" i="1" dirty="0" smtClean="0"/>
              <a:t>Personal Reflections:    </a:t>
            </a:r>
            <a:endParaRPr lang="en-US" i="1" dirty="0" smtClean="0"/>
          </a:p>
          <a:p>
            <a:r>
              <a:rPr lang="en-US" b="1" dirty="0" smtClean="0"/>
              <a:t>Sharon’s </a:t>
            </a:r>
            <a:r>
              <a:rPr lang="en-US" b="1" dirty="0" smtClean="0"/>
              <a:t>“Top 10 </a:t>
            </a:r>
            <a:r>
              <a:rPr lang="en-US" b="1" dirty="0" err="1" smtClean="0"/>
              <a:t>Learnings</a:t>
            </a:r>
            <a:r>
              <a:rPr lang="en-US" b="1" dirty="0" smtClean="0"/>
              <a:t>” from a CD Experience</a:t>
            </a:r>
          </a:p>
          <a:p>
            <a:endParaRPr lang="en-US" b="1" i="1" dirty="0"/>
          </a:p>
          <a:p>
            <a:endParaRPr lang="en-US" b="1" i="1" dirty="0" smtClean="0"/>
          </a:p>
          <a:p>
            <a:pPr marL="457200" indent="-457200"/>
            <a:r>
              <a:rPr lang="en-US" sz="2000" b="1" dirty="0" smtClean="0"/>
              <a:t> </a:t>
            </a:r>
            <a:r>
              <a:rPr lang="en-US" sz="2000" b="1" dirty="0" smtClean="0"/>
              <a:t>4</a:t>
            </a:r>
            <a:r>
              <a:rPr lang="en-US" sz="2000" b="1" dirty="0" smtClean="0"/>
              <a:t>.  </a:t>
            </a:r>
            <a:r>
              <a:rPr lang="en-US" sz="2000" b="1" dirty="0" smtClean="0"/>
              <a:t>TALK </a:t>
            </a:r>
            <a:r>
              <a:rPr lang="en-US" sz="2000" b="1" dirty="0" smtClean="0"/>
              <a:t>with your “close folks”</a:t>
            </a:r>
          </a:p>
          <a:p>
            <a:pPr marL="457200" indent="-457200"/>
            <a:r>
              <a:rPr lang="en-US" sz="2000" b="1" dirty="0" smtClean="0"/>
              <a:t>   </a:t>
            </a:r>
            <a:r>
              <a:rPr lang="en-US" sz="2000" dirty="0" smtClean="0"/>
              <a:t> </a:t>
            </a:r>
          </a:p>
          <a:p>
            <a:pPr marL="457200" indent="-457200"/>
            <a:r>
              <a:rPr lang="en-US" sz="2000" dirty="0" smtClean="0"/>
              <a:t>-</a:t>
            </a:r>
            <a:r>
              <a:rPr lang="en-US" sz="2000" dirty="0" smtClean="0"/>
              <a:t>-boss/</a:t>
            </a:r>
            <a:r>
              <a:rPr lang="en-US" sz="2000" dirty="0" err="1" smtClean="0"/>
              <a:t>es</a:t>
            </a:r>
            <a:r>
              <a:rPr lang="en-US" sz="2000" dirty="0" smtClean="0"/>
              <a:t> and work </a:t>
            </a:r>
            <a:r>
              <a:rPr lang="en-US" sz="2000" dirty="0" smtClean="0"/>
              <a:t>structures</a:t>
            </a:r>
          </a:p>
          <a:p>
            <a:pPr marL="457200" indent="-457200"/>
            <a:r>
              <a:rPr lang="en-US" sz="2000" dirty="0"/>
              <a:t>	</a:t>
            </a:r>
            <a:r>
              <a:rPr lang="en-US" sz="2000" dirty="0" smtClean="0"/>
              <a:t>-</a:t>
            </a:r>
            <a:r>
              <a:rPr lang="en-US" sz="2000" dirty="0" smtClean="0"/>
              <a:t>-family members</a:t>
            </a:r>
          </a:p>
          <a:p>
            <a:pPr marL="457200" indent="-457200"/>
            <a:r>
              <a:rPr lang="en-US" sz="2000" b="1" dirty="0" smtClean="0"/>
              <a:t>            </a:t>
            </a:r>
            <a:r>
              <a:rPr lang="en-US" sz="2000" b="1" dirty="0" smtClean="0"/>
              <a:t> </a:t>
            </a:r>
            <a:r>
              <a:rPr lang="en-US" sz="2000" dirty="0" smtClean="0"/>
              <a:t>--key colleagues</a:t>
            </a:r>
            <a:r>
              <a:rPr lang="en-US" sz="2000" b="1" dirty="0" smtClean="0"/>
              <a:t> </a:t>
            </a:r>
            <a:endParaRPr lang="en-US" sz="2000" b="1" dirty="0"/>
          </a:p>
          <a:p>
            <a:pPr marL="457200" indent="-457200"/>
            <a:r>
              <a:rPr lang="en-US" sz="2000" b="1" dirty="0" smtClean="0"/>
              <a:t>5.  Carry in your FAITH</a:t>
            </a:r>
          </a:p>
          <a:p>
            <a:pPr marL="457200" indent="-457200"/>
            <a:r>
              <a:rPr lang="en-US" sz="2000" b="1" dirty="0" smtClean="0"/>
              <a:t>  </a:t>
            </a:r>
            <a:r>
              <a:rPr lang="en-US" sz="2000" dirty="0" smtClean="0"/>
              <a:t>Sacred texts are often by and about exiles and written for </a:t>
            </a:r>
          </a:p>
          <a:p>
            <a:pPr marL="457200" indent="-457200"/>
            <a:r>
              <a:rPr lang="en-US" sz="2000" dirty="0" smtClean="0"/>
              <a:t>  communities in exile.  ex. Exodus 2:1-10’s political wisdom </a:t>
            </a:r>
          </a:p>
          <a:p>
            <a:pPr marL="457200" indent="-457200"/>
            <a:r>
              <a:rPr lang="en-US" sz="2000" dirty="0" smtClean="0"/>
              <a:t>  from an oppressed family</a:t>
            </a:r>
            <a:endParaRPr lang="en-US" sz="2000" b="1" dirty="0"/>
          </a:p>
          <a:p>
            <a:pPr marL="457200" indent="-457200">
              <a:buAutoNum type="arabicPeriod" startAt="2"/>
            </a:pPr>
            <a:endParaRPr lang="en-US" sz="2000" b="1" dirty="0" smtClean="0"/>
          </a:p>
          <a:p>
            <a:pPr marL="457200" indent="-457200">
              <a:buFontTx/>
              <a:buAutoNum type="arabicPeriod" startAt="6"/>
            </a:pPr>
            <a:r>
              <a:rPr lang="en-US" sz="2000" b="1" dirty="0" smtClean="0"/>
              <a:t>Research &amp; practice LOGISTICS </a:t>
            </a:r>
            <a:r>
              <a:rPr lang="en-US" sz="2000" dirty="0" smtClean="0"/>
              <a:t>–Remember ID, required money, plan to store</a:t>
            </a:r>
          </a:p>
          <a:p>
            <a:pPr marL="457200" indent="-457200"/>
            <a:r>
              <a:rPr lang="en-US" sz="2000" b="1" dirty="0" smtClean="0"/>
              <a:t>         </a:t>
            </a:r>
            <a:r>
              <a:rPr lang="en-US" sz="2000" dirty="0" smtClean="0"/>
              <a:t>belongings, eat ahead, don’t forget to plan for a ride home!</a:t>
            </a:r>
            <a:endParaRPr lang="en-US" sz="2000" b="1" dirty="0" smtClean="0"/>
          </a:p>
          <a:p>
            <a:pPr marL="457200" indent="-457200"/>
            <a:endParaRPr lang="en-US" sz="2000" b="1" dirty="0" smtClean="0"/>
          </a:p>
          <a:p>
            <a:pPr marL="457200" indent="-457200"/>
            <a:r>
              <a:rPr lang="en-US" sz="2000" b="1" dirty="0" smtClean="0"/>
              <a:t>7.     Anticipate “VALLEYS PROP UP the mountains”</a:t>
            </a:r>
          </a:p>
          <a:p>
            <a:pPr marL="457200" indent="-457200"/>
            <a:r>
              <a:rPr lang="en-US" sz="2000" i="1" dirty="0" smtClean="0"/>
              <a:t>“You can’t really understand a mountain system without understanding the valleys on which it stands….or the immigrants who plant the vegetables and pick the lettuce.”  The Changing Shape of Church History, 2002. </a:t>
            </a:r>
          </a:p>
          <a:p>
            <a:pPr marL="457200" indent="-457200"/>
            <a:r>
              <a:rPr lang="en-US" sz="2000" i="1" dirty="0" smtClean="0"/>
              <a:t>                                       Justo Gonzalez in </a:t>
            </a:r>
            <a:r>
              <a:rPr lang="en-US" sz="2000" i="1" u="sng" dirty="0" smtClean="0"/>
              <a:t>The Changing Shape of Church History.</a:t>
            </a:r>
            <a:endParaRPr lang="en-US" sz="2000" i="1" dirty="0" smtClean="0"/>
          </a:p>
          <a:p>
            <a:pPr marL="457200" indent="-457200"/>
            <a:endParaRPr lang="en-US" sz="2000" b="1" dirty="0" smtClean="0"/>
          </a:p>
          <a:p>
            <a:pPr marL="457200" indent="-457200">
              <a:buAutoNum type="arabicPeriod" startAt="6"/>
            </a:pPr>
            <a:endParaRPr lang="en-US" sz="2000" b="1" dirty="0" smtClean="0"/>
          </a:p>
          <a:p>
            <a:pPr marL="457200" indent="-457200"/>
            <a:endParaRPr lang="en-US" sz="2000" b="1" dirty="0"/>
          </a:p>
        </p:txBody>
      </p:sp>
      <p:pic>
        <p:nvPicPr>
          <p:cNvPr id="3" name="Picture 2" descr="C:\Users\sharon\AppData\Local\Temp\Temp1_Sh_Watkins.zip\photo.PNG"/>
          <p:cNvPicPr>
            <a:picLocks noChangeAspect="1" noChangeArrowheads="1"/>
          </p:cNvPicPr>
          <p:nvPr/>
        </p:nvPicPr>
        <p:blipFill>
          <a:blip r:embed="rId2" cstate="print"/>
          <a:srcRect/>
          <a:stretch>
            <a:fillRect/>
          </a:stretch>
        </p:blipFill>
        <p:spPr bwMode="auto">
          <a:xfrm>
            <a:off x="6973879" y="1509035"/>
            <a:ext cx="1295400" cy="1727200"/>
          </a:xfrm>
          <a:prstGeom prst="rect">
            <a:avLst/>
          </a:prstGeom>
          <a:noFill/>
        </p:spPr>
      </p:pic>
      <p:pic>
        <p:nvPicPr>
          <p:cNvPr id="5" name="Picture 4" descr="C:\Users\sharon\AppData\Local\Temp\Temp1_Noemi.zip\photo.JPG"/>
          <p:cNvPicPr>
            <a:picLocks noChangeAspect="1" noChangeArrowheads="1"/>
          </p:cNvPicPr>
          <p:nvPr/>
        </p:nvPicPr>
        <p:blipFill>
          <a:blip r:embed="rId3" cstate="print"/>
          <a:srcRect/>
          <a:stretch>
            <a:fillRect/>
          </a:stretch>
        </p:blipFill>
        <p:spPr bwMode="auto">
          <a:xfrm>
            <a:off x="4286939" y="1509035"/>
            <a:ext cx="1778000" cy="1333500"/>
          </a:xfrm>
          <a:prstGeom prst="rect">
            <a:avLst/>
          </a:prstGeom>
          <a:noFill/>
        </p:spPr>
      </p:pic>
    </p:spTree>
    <p:extLst>
      <p:ext uri="{BB962C8B-B14F-4D97-AF65-F5344CB8AC3E}">
        <p14:creationId xmlns:p14="http://schemas.microsoft.com/office/powerpoint/2010/main" val="2795626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1"/>
            <a:ext cx="8686800" cy="6801862"/>
          </a:xfrm>
          <a:prstGeom prst="rect">
            <a:avLst/>
          </a:prstGeom>
          <a:noFill/>
        </p:spPr>
        <p:txBody>
          <a:bodyPr wrap="square" rtlCol="0">
            <a:spAutoFit/>
          </a:bodyPr>
          <a:lstStyle/>
          <a:p>
            <a:r>
              <a:rPr lang="en-US" i="1" dirty="0"/>
              <a:t>Personal Reflections:    </a:t>
            </a:r>
            <a:endParaRPr lang="en-US" b="1" i="1" dirty="0"/>
          </a:p>
          <a:p>
            <a:r>
              <a:rPr lang="en-US" sz="2000" b="1" dirty="0"/>
              <a:t>Sharon’s “Top 10 </a:t>
            </a:r>
            <a:r>
              <a:rPr lang="en-US" sz="2000" b="1" dirty="0" err="1"/>
              <a:t>Learnings</a:t>
            </a:r>
            <a:r>
              <a:rPr lang="en-US" sz="2000" b="1" dirty="0"/>
              <a:t>” from a CD Experience</a:t>
            </a:r>
          </a:p>
          <a:p>
            <a:endParaRPr lang="en-US" b="1" i="1" dirty="0" smtClean="0"/>
          </a:p>
          <a:p>
            <a:pPr marL="457200" indent="-457200"/>
            <a:r>
              <a:rPr lang="en-US" sz="2000" b="1" dirty="0" smtClean="0"/>
              <a:t>                              </a:t>
            </a:r>
            <a:endParaRPr lang="en-US" sz="2000" b="1" dirty="0"/>
          </a:p>
          <a:p>
            <a:pPr marL="457200" indent="-457200"/>
            <a:r>
              <a:rPr lang="en-US" sz="2000" b="1" dirty="0" smtClean="0"/>
              <a:t>8</a:t>
            </a:r>
            <a:r>
              <a:rPr lang="en-US" sz="2000" b="1" dirty="0" smtClean="0"/>
              <a:t>.  Prep your RESPONSES ahead to help build your movement</a:t>
            </a:r>
          </a:p>
          <a:p>
            <a:pPr marL="457200" indent="-457200"/>
            <a:r>
              <a:rPr lang="en-US" sz="2000" b="1" dirty="0" smtClean="0"/>
              <a:t>                                    </a:t>
            </a:r>
            <a:r>
              <a:rPr lang="en-US" sz="2000" dirty="0" smtClean="0"/>
              <a:t>--Just after, you will likely be exhausted</a:t>
            </a:r>
          </a:p>
          <a:p>
            <a:pPr marL="457200" indent="-457200"/>
            <a:r>
              <a:rPr lang="en-US" sz="2000" b="1" dirty="0" smtClean="0"/>
              <a:t>                                    </a:t>
            </a:r>
            <a:r>
              <a:rPr lang="en-US" sz="2000" dirty="0" smtClean="0"/>
              <a:t>--Recruit ahead for those who might assist with media</a:t>
            </a:r>
          </a:p>
          <a:p>
            <a:pPr marL="457200" indent="-457200"/>
            <a:r>
              <a:rPr lang="en-US" sz="2000" b="1" dirty="0" smtClean="0"/>
              <a:t>                                       </a:t>
            </a:r>
            <a:r>
              <a:rPr lang="en-US" sz="2000" dirty="0" smtClean="0"/>
              <a:t>during and following</a:t>
            </a:r>
          </a:p>
          <a:p>
            <a:pPr marL="457200" indent="-457200"/>
            <a:r>
              <a:rPr lang="en-US" sz="2000" b="1" dirty="0" smtClean="0"/>
              <a:t>                                    </a:t>
            </a:r>
            <a:r>
              <a:rPr lang="en-US" sz="2000" dirty="0" smtClean="0"/>
              <a:t>--Share your participation ahead of the event with key  </a:t>
            </a:r>
          </a:p>
          <a:p>
            <a:pPr marL="457200" indent="-457200"/>
            <a:r>
              <a:rPr lang="en-US" sz="2000" dirty="0" smtClean="0"/>
              <a:t>                                       partners, so they’ll be expecting to hear your report</a:t>
            </a:r>
            <a:endParaRPr lang="en-US" sz="2000" b="1" dirty="0" smtClean="0"/>
          </a:p>
          <a:p>
            <a:pPr marL="457200" indent="-457200"/>
            <a:endParaRPr lang="en-US" sz="2000" b="1" dirty="0"/>
          </a:p>
          <a:p>
            <a:pPr marL="457200" indent="-457200"/>
            <a:r>
              <a:rPr lang="en-US" sz="2000" b="1" dirty="0" smtClean="0"/>
              <a:t>                              9.  Surround yourself with SUPPORTERS      </a:t>
            </a:r>
          </a:p>
          <a:p>
            <a:pPr marL="457200" indent="-457200"/>
            <a:r>
              <a:rPr lang="en-US" sz="2000" dirty="0" smtClean="0"/>
              <a:t>         “A leader is someone who does not lead out front. But, they are a leader together with the community, from the middle.” </a:t>
            </a:r>
          </a:p>
          <a:p>
            <a:pPr marL="457200" indent="-457200"/>
            <a:r>
              <a:rPr lang="en-US" sz="2000" dirty="0" smtClean="0"/>
              <a:t>                                 John </a:t>
            </a:r>
            <a:r>
              <a:rPr lang="en-US" sz="2000" dirty="0" err="1" smtClean="0"/>
              <a:t>Bosavanh</a:t>
            </a:r>
            <a:r>
              <a:rPr lang="en-US" sz="2000" dirty="0" smtClean="0"/>
              <a:t>, Laotian New American Leader </a:t>
            </a:r>
          </a:p>
          <a:p>
            <a:pPr marL="457200" indent="-457200"/>
            <a:endParaRPr lang="en-US" sz="2000" b="1" dirty="0" smtClean="0"/>
          </a:p>
          <a:p>
            <a:pPr marL="457200" indent="-457200">
              <a:buAutoNum type="arabicPeriod" startAt="10"/>
            </a:pPr>
            <a:r>
              <a:rPr lang="en-US" sz="2000" b="1" dirty="0" smtClean="0"/>
              <a:t>Pray and BUILD RELATIONSHIPS throughout</a:t>
            </a:r>
          </a:p>
          <a:p>
            <a:pPr marL="457200" indent="-457200"/>
            <a:r>
              <a:rPr lang="en-US" sz="2000" dirty="0" smtClean="0"/>
              <a:t>         --You may never have this much time without</a:t>
            </a:r>
          </a:p>
          <a:p>
            <a:pPr marL="457200" indent="-457200"/>
            <a:r>
              <a:rPr lang="en-US" sz="2000" dirty="0" smtClean="0"/>
              <a:t>            your phone again!  Enjoy it!  Prayer requires</a:t>
            </a:r>
          </a:p>
          <a:p>
            <a:pPr marL="457200" indent="-457200"/>
            <a:r>
              <a:rPr lang="en-US" sz="2000" dirty="0" smtClean="0"/>
              <a:t>            no access to possessions or technology.</a:t>
            </a:r>
          </a:p>
          <a:p>
            <a:pPr marL="457200" indent="-457200"/>
            <a:r>
              <a:rPr lang="en-US" sz="2000" dirty="0" smtClean="0"/>
              <a:t>         --CD forms a tight community bond!</a:t>
            </a:r>
            <a:endParaRPr lang="en-US" sz="2000" b="1" dirty="0" smtClean="0"/>
          </a:p>
          <a:p>
            <a:pPr marL="457200" indent="-457200">
              <a:buAutoNum type="arabicPeriod" startAt="10"/>
            </a:pPr>
            <a:endParaRPr lang="en-US" sz="2000" b="1" dirty="0"/>
          </a:p>
        </p:txBody>
      </p:sp>
      <p:pic>
        <p:nvPicPr>
          <p:cNvPr id="3" name="Picture 4"/>
          <p:cNvPicPr>
            <a:picLocks noChangeAspect="1" noChangeArrowheads="1"/>
          </p:cNvPicPr>
          <p:nvPr/>
        </p:nvPicPr>
        <p:blipFill>
          <a:blip r:embed="rId2" cstate="print"/>
          <a:srcRect/>
          <a:stretch>
            <a:fillRect/>
          </a:stretch>
        </p:blipFill>
        <p:spPr bwMode="auto">
          <a:xfrm>
            <a:off x="403780" y="1759739"/>
            <a:ext cx="1304219" cy="1959390"/>
          </a:xfrm>
          <a:prstGeom prst="rect">
            <a:avLst/>
          </a:prstGeom>
          <a:noFill/>
          <a:ln w="9525">
            <a:noFill/>
            <a:miter lim="800000"/>
            <a:headEnd/>
            <a:tailEnd/>
          </a:ln>
          <a:effectLst/>
        </p:spPr>
      </p:pic>
      <p:pic>
        <p:nvPicPr>
          <p:cNvPr id="6" name="Picture 14" descr="C:\Users\sharon\Pictures\Sharon Jan 14 imports\IMG_5624.PNG"/>
          <p:cNvPicPr>
            <a:picLocks noChangeAspect="1" noChangeArrowheads="1"/>
          </p:cNvPicPr>
          <p:nvPr/>
        </p:nvPicPr>
        <p:blipFill>
          <a:blip r:embed="rId3" cstate="print"/>
          <a:srcRect/>
          <a:stretch>
            <a:fillRect/>
          </a:stretch>
        </p:blipFill>
        <p:spPr bwMode="auto">
          <a:xfrm>
            <a:off x="5943600" y="4878584"/>
            <a:ext cx="2628900" cy="1752600"/>
          </a:xfrm>
          <a:prstGeom prst="rect">
            <a:avLst/>
          </a:prstGeom>
          <a:noFill/>
        </p:spPr>
      </p:pic>
    </p:spTree>
    <p:extLst>
      <p:ext uri="{BB962C8B-B14F-4D97-AF65-F5344CB8AC3E}">
        <p14:creationId xmlns:p14="http://schemas.microsoft.com/office/powerpoint/2010/main" val="4174297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340" y="440056"/>
            <a:ext cx="6918960" cy="630942"/>
          </a:xfrm>
          <a:prstGeom prst="rect">
            <a:avLst/>
          </a:prstGeom>
          <a:noFill/>
        </p:spPr>
        <p:txBody>
          <a:bodyPr wrap="square" rtlCol="0">
            <a:spAutoFit/>
          </a:bodyPr>
          <a:lstStyle/>
          <a:p>
            <a:r>
              <a:rPr lang="en-US" sz="3500" b="1" dirty="0" smtClean="0">
                <a:solidFill>
                  <a:schemeClr val="tx2">
                    <a:lumMod val="75000"/>
                  </a:schemeClr>
                </a:solidFill>
              </a:rPr>
              <a:t>Recent Civil Disobedience</a:t>
            </a:r>
            <a:endParaRPr lang="en-US" sz="3500" dirty="0">
              <a:solidFill>
                <a:schemeClr val="tx2">
                  <a:lumMod val="75000"/>
                </a:schemeClr>
              </a:solidFill>
            </a:endParaRPr>
          </a:p>
        </p:txBody>
      </p:sp>
      <p:sp>
        <p:nvSpPr>
          <p:cNvPr id="3" name="Rectangle 2"/>
          <p:cNvSpPr/>
          <p:nvPr/>
        </p:nvSpPr>
        <p:spPr>
          <a:xfrm>
            <a:off x="218495" y="1714575"/>
            <a:ext cx="3108006" cy="3970318"/>
          </a:xfrm>
          <a:prstGeom prst="rect">
            <a:avLst/>
          </a:prstGeom>
        </p:spPr>
        <p:txBody>
          <a:bodyPr wrap="square">
            <a:spAutoFit/>
          </a:bodyPr>
          <a:lstStyle/>
          <a:p>
            <a:r>
              <a:rPr lang="en-US" dirty="0" smtClean="0"/>
              <a:t>October 17</a:t>
            </a:r>
            <a:r>
              <a:rPr lang="en-US" baseline="30000" dirty="0" smtClean="0"/>
              <a:t>th</a:t>
            </a:r>
            <a:r>
              <a:rPr lang="en-US" dirty="0" smtClean="0"/>
              <a:t> </a:t>
            </a:r>
          </a:p>
          <a:p>
            <a:r>
              <a:rPr lang="en-US" dirty="0">
                <a:hlinkClick r:id="rId2"/>
              </a:rPr>
              <a:t>Growing Momentum to Stop the Deportations: Actions in San Francisco &amp; Arizona </a:t>
            </a:r>
            <a:endParaRPr lang="en-US" dirty="0" smtClean="0"/>
          </a:p>
          <a:p>
            <a:endParaRPr lang="en-US" dirty="0" smtClean="0"/>
          </a:p>
          <a:p>
            <a:r>
              <a:rPr lang="en-US" dirty="0"/>
              <a:t>Seven religious leaders from various denominations accompanied 10 undocumented young people and other allies, using their bodies to stop a bus full of shackled immigrant detainees.</a:t>
            </a:r>
          </a:p>
          <a:p>
            <a:endParaRPr lang="en-US" dirty="0"/>
          </a:p>
          <a:p>
            <a:endParaRPr lang="en-US" dirty="0"/>
          </a:p>
        </p:txBody>
      </p:sp>
      <p:pic>
        <p:nvPicPr>
          <p:cNvPr id="4" name="Picture 3" descr="ICE busIIC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8768" y="2123626"/>
            <a:ext cx="5246257" cy="2951020"/>
          </a:xfrm>
          <a:prstGeom prst="rect">
            <a:avLst/>
          </a:prstGeom>
        </p:spPr>
      </p:pic>
    </p:spTree>
    <p:extLst>
      <p:ext uri="{BB962C8B-B14F-4D97-AF65-F5344CB8AC3E}">
        <p14:creationId xmlns:p14="http://schemas.microsoft.com/office/powerpoint/2010/main" val="2750233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774" y="1229648"/>
            <a:ext cx="8944226" cy="6848028"/>
          </a:xfrm>
          <a:prstGeom prst="rect">
            <a:avLst/>
          </a:prstGeom>
          <a:noFill/>
        </p:spPr>
        <p:txBody>
          <a:bodyPr wrap="square" rtlCol="0">
            <a:spAutoFit/>
          </a:bodyPr>
          <a:lstStyle/>
          <a:p>
            <a:r>
              <a:rPr lang="en-US" b="1" dirty="0" smtClean="0"/>
              <a:t>4:00 PM- Welcome </a:t>
            </a:r>
            <a:r>
              <a:rPr lang="en-US" b="1" dirty="0"/>
              <a:t>&amp; </a:t>
            </a:r>
            <a:r>
              <a:rPr lang="en-US" b="1" dirty="0" smtClean="0"/>
              <a:t>overview</a:t>
            </a:r>
          </a:p>
          <a:p>
            <a:r>
              <a:rPr lang="en-US" sz="1500" dirty="0" smtClean="0"/>
              <a:t>Moderator: Rev. Noel Andersen, Grassroots Coordinator for Immigrants’ Rights Church World Service</a:t>
            </a:r>
            <a:endParaRPr lang="en-US" sz="1000" dirty="0"/>
          </a:p>
          <a:p>
            <a:endParaRPr lang="en-US" b="1" dirty="0" smtClean="0"/>
          </a:p>
          <a:p>
            <a:r>
              <a:rPr lang="en-US" b="1" dirty="0" smtClean="0"/>
              <a:t>4</a:t>
            </a:r>
            <a:r>
              <a:rPr lang="en-US" b="1" dirty="0"/>
              <a:t>:05 </a:t>
            </a:r>
            <a:r>
              <a:rPr lang="en-US" b="1" dirty="0" smtClean="0"/>
              <a:t>PM– Announcements and Upcoming Activities</a:t>
            </a:r>
          </a:p>
          <a:p>
            <a:endParaRPr lang="en-US" b="1" dirty="0"/>
          </a:p>
          <a:p>
            <a:r>
              <a:rPr lang="en-US" b="1" dirty="0" smtClean="0"/>
              <a:t>4:10 PM - Policy and Legislative update</a:t>
            </a:r>
          </a:p>
          <a:p>
            <a:r>
              <a:rPr lang="en-US" sz="1400" b="1" dirty="0" err="1"/>
              <a:t>Shaina</a:t>
            </a:r>
            <a:r>
              <a:rPr lang="en-US" sz="1400" b="1" dirty="0"/>
              <a:t> </a:t>
            </a:r>
            <a:r>
              <a:rPr lang="en-US" sz="1400" b="1" dirty="0" err="1"/>
              <a:t>Aber</a:t>
            </a:r>
            <a:r>
              <a:rPr lang="en-US" sz="1400" dirty="0"/>
              <a:t> is Policy Director for the U.S. Jesuit Conference Secretary for Social and International </a:t>
            </a:r>
            <a:r>
              <a:rPr lang="en-US" sz="1400" dirty="0" smtClean="0"/>
              <a:t>Ministries</a:t>
            </a:r>
            <a:endParaRPr lang="en-US" sz="1400" dirty="0" smtClean="0"/>
          </a:p>
          <a:p>
            <a:endParaRPr lang="en-US" b="1" dirty="0" smtClean="0"/>
          </a:p>
          <a:p>
            <a:r>
              <a:rPr lang="en-US" b="1" dirty="0" smtClean="0"/>
              <a:t>4:15 PM</a:t>
            </a:r>
            <a:r>
              <a:rPr lang="en-US" b="1" dirty="0"/>
              <a:t>- History and </a:t>
            </a:r>
            <a:r>
              <a:rPr lang="en-US" b="1" dirty="0" smtClean="0"/>
              <a:t>Purpose</a:t>
            </a:r>
            <a:r>
              <a:rPr lang="en-US" dirty="0"/>
              <a:t> </a:t>
            </a:r>
            <a:r>
              <a:rPr lang="en-US" b="1" dirty="0" smtClean="0"/>
              <a:t>of Civil Disobedience</a:t>
            </a:r>
          </a:p>
          <a:p>
            <a:r>
              <a:rPr lang="en-US" sz="1400" dirty="0" smtClean="0"/>
              <a:t>Sr</a:t>
            </a:r>
            <a:r>
              <a:rPr lang="en-US" sz="1400" dirty="0"/>
              <a:t>. Marie </a:t>
            </a:r>
            <a:r>
              <a:rPr lang="en-US" sz="1400" dirty="0" err="1"/>
              <a:t>Lucey</a:t>
            </a:r>
            <a:r>
              <a:rPr lang="en-US" sz="1400" dirty="0"/>
              <a:t>, Franciscan Action Network</a:t>
            </a:r>
          </a:p>
          <a:p>
            <a:endParaRPr lang="en-US" sz="1000" b="1" dirty="0" smtClean="0"/>
          </a:p>
          <a:p>
            <a:r>
              <a:rPr lang="en-US" b="1" dirty="0" smtClean="0"/>
              <a:t>4:25– Recent Civil Disobedience Actions on Immigration</a:t>
            </a:r>
          </a:p>
          <a:p>
            <a:r>
              <a:rPr lang="en-US" sz="1400" dirty="0" smtClean="0"/>
              <a:t>Rev. Dr. Sharon Stanley</a:t>
            </a:r>
            <a:r>
              <a:rPr lang="en-US" sz="1400" dirty="0"/>
              <a:t>- </a:t>
            </a:r>
            <a:r>
              <a:rPr lang="en-US" sz="1400" dirty="0" smtClean="0"/>
              <a:t>Rea, Refugee </a:t>
            </a:r>
            <a:r>
              <a:rPr lang="en-US" sz="1400" dirty="0"/>
              <a:t>&amp; Immigration Ministries</a:t>
            </a:r>
            <a:r>
              <a:rPr lang="en-US" sz="1400" i="1" dirty="0"/>
              <a:t> Christian</a:t>
            </a:r>
            <a:r>
              <a:rPr lang="en-US" sz="1400" dirty="0"/>
              <a:t> </a:t>
            </a:r>
            <a:r>
              <a:rPr lang="en-US" sz="1400" i="1" dirty="0"/>
              <a:t>Church</a:t>
            </a:r>
            <a:r>
              <a:rPr lang="en-US" sz="1400" dirty="0"/>
              <a:t> (</a:t>
            </a:r>
            <a:r>
              <a:rPr lang="en-US" sz="1400" i="1" dirty="0"/>
              <a:t>Disciples</a:t>
            </a:r>
            <a:r>
              <a:rPr lang="en-US" sz="1400" dirty="0"/>
              <a:t> </a:t>
            </a:r>
            <a:r>
              <a:rPr lang="en-US" sz="1400" i="1" dirty="0"/>
              <a:t>of</a:t>
            </a:r>
            <a:r>
              <a:rPr lang="en-US" sz="1400" dirty="0"/>
              <a:t> </a:t>
            </a:r>
            <a:r>
              <a:rPr lang="en-US" sz="1400" i="1" dirty="0"/>
              <a:t>Christ</a:t>
            </a:r>
            <a:r>
              <a:rPr lang="en-US" sz="1400" dirty="0"/>
              <a:t> </a:t>
            </a:r>
            <a:endParaRPr lang="en-US" sz="1400" dirty="0" smtClean="0"/>
          </a:p>
          <a:p>
            <a:r>
              <a:rPr lang="en-US" sz="1400" dirty="0"/>
              <a:t>Rev. Debbie Lee, Interfaith Immigrants' Rights </a:t>
            </a:r>
            <a:r>
              <a:rPr lang="en-US" sz="1400" dirty="0" smtClean="0"/>
              <a:t>Coalition/ Clergy and Laity United for Economic Justice- CA, </a:t>
            </a:r>
          </a:p>
          <a:p>
            <a:r>
              <a:rPr lang="en-US" sz="1400" dirty="0" err="1" smtClean="0"/>
              <a:t>Maryada</a:t>
            </a:r>
            <a:r>
              <a:rPr lang="en-US" sz="1400" dirty="0" smtClean="0"/>
              <a:t> </a:t>
            </a:r>
            <a:r>
              <a:rPr lang="en-US" sz="1400" dirty="0" err="1"/>
              <a:t>Vallet</a:t>
            </a:r>
            <a:r>
              <a:rPr lang="en-US" sz="1400" dirty="0"/>
              <a:t>, No More </a:t>
            </a:r>
            <a:r>
              <a:rPr lang="en-US" sz="1400" dirty="0" smtClean="0"/>
              <a:t>Deaths</a:t>
            </a:r>
            <a:endParaRPr lang="en-US" sz="1400" dirty="0"/>
          </a:p>
          <a:p>
            <a:endParaRPr lang="en-US" sz="1400" dirty="0"/>
          </a:p>
          <a:p>
            <a:r>
              <a:rPr lang="en-US" b="1" dirty="0"/>
              <a:t>4</a:t>
            </a:r>
            <a:r>
              <a:rPr lang="en-US" b="1" dirty="0" smtClean="0"/>
              <a:t>:45 – Campaign Strategy and Civil Disobedience</a:t>
            </a:r>
          </a:p>
          <a:p>
            <a:r>
              <a:rPr lang="en-US" sz="1400" dirty="0"/>
              <a:t>Rev. Noel Andersen, Grassroots Coordinator for Immigrants’ Rights Church World Service</a:t>
            </a:r>
          </a:p>
          <a:p>
            <a:endParaRPr lang="en-US" sz="1000" b="1" dirty="0"/>
          </a:p>
          <a:p>
            <a:r>
              <a:rPr lang="en-US" b="1" dirty="0" smtClean="0"/>
              <a:t>4:40- How </a:t>
            </a:r>
            <a:r>
              <a:rPr lang="en-US" b="1" dirty="0"/>
              <a:t>to Plan a Civil </a:t>
            </a:r>
            <a:r>
              <a:rPr lang="en-US" b="1" dirty="0" smtClean="0"/>
              <a:t>Disobedience</a:t>
            </a:r>
            <a:endParaRPr lang="en-US" dirty="0" smtClean="0"/>
          </a:p>
          <a:p>
            <a:r>
              <a:rPr lang="en-US" sz="1400" dirty="0" smtClean="0"/>
              <a:t> </a:t>
            </a:r>
            <a:r>
              <a:rPr lang="en-US" sz="1400" dirty="0"/>
              <a:t>Rev. Debbie Lee, Interfaith Immigrants' Rights </a:t>
            </a:r>
            <a:r>
              <a:rPr lang="en-US" sz="1400" dirty="0" smtClean="0"/>
              <a:t>Coalition/ </a:t>
            </a:r>
            <a:r>
              <a:rPr lang="en-US" sz="1400" dirty="0"/>
              <a:t>Clergy and Laity United for Economic Justice- CA</a:t>
            </a:r>
            <a:endParaRPr lang="en-US" sz="1400" dirty="0" smtClean="0"/>
          </a:p>
          <a:p>
            <a:endParaRPr lang="en-US" sz="1400" dirty="0" smtClean="0"/>
          </a:p>
          <a:p>
            <a:r>
              <a:rPr lang="en-US" b="1" dirty="0" smtClean="0"/>
              <a:t>Next Steps, Questions and Discussion</a:t>
            </a:r>
            <a:endParaRPr lang="en-US" b="1" dirty="0"/>
          </a:p>
          <a:p>
            <a:endParaRPr lang="en-US" sz="1400" dirty="0"/>
          </a:p>
          <a:p>
            <a:endParaRPr lang="en-US" b="1" dirty="0" smtClean="0"/>
          </a:p>
          <a:p>
            <a:pPr marL="285750" indent="-285750">
              <a:buFont typeface="Arial"/>
              <a:buChar char="•"/>
            </a:pPr>
            <a:endParaRPr lang="en-US" sz="1400" dirty="0"/>
          </a:p>
          <a:p>
            <a:endParaRPr lang="en-US" b="1" dirty="0"/>
          </a:p>
          <a:p>
            <a:endParaRPr lang="en-US" sz="1600" dirty="0" smtClean="0"/>
          </a:p>
        </p:txBody>
      </p:sp>
      <p:sp>
        <p:nvSpPr>
          <p:cNvPr id="3" name="TextBox 2"/>
          <p:cNvSpPr txBox="1"/>
          <p:nvPr/>
        </p:nvSpPr>
        <p:spPr>
          <a:xfrm>
            <a:off x="1539508" y="408563"/>
            <a:ext cx="4443849" cy="769441"/>
          </a:xfrm>
          <a:prstGeom prst="rect">
            <a:avLst/>
          </a:prstGeom>
          <a:noFill/>
        </p:spPr>
        <p:txBody>
          <a:bodyPr wrap="square" rtlCol="0">
            <a:spAutoFit/>
          </a:bodyPr>
          <a:lstStyle/>
          <a:p>
            <a:r>
              <a:rPr lang="en-US" sz="4400" b="1" dirty="0" smtClean="0">
                <a:solidFill>
                  <a:schemeClr val="tx2">
                    <a:lumMod val="75000"/>
                  </a:schemeClr>
                </a:solidFill>
              </a:rPr>
              <a:t>AGENDA</a:t>
            </a:r>
            <a:endParaRPr lang="en-US" sz="4400" b="1" dirty="0">
              <a:solidFill>
                <a:schemeClr val="tx2">
                  <a:lumMod val="75000"/>
                </a:schemeClr>
              </a:solidFill>
            </a:endParaRPr>
          </a:p>
        </p:txBody>
      </p:sp>
    </p:spTree>
    <p:extLst>
      <p:ext uri="{BB962C8B-B14F-4D97-AF65-F5344CB8AC3E}">
        <p14:creationId xmlns:p14="http://schemas.microsoft.com/office/powerpoint/2010/main" val="272377219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340" y="440056"/>
            <a:ext cx="6918960" cy="630942"/>
          </a:xfrm>
          <a:prstGeom prst="rect">
            <a:avLst/>
          </a:prstGeom>
          <a:noFill/>
        </p:spPr>
        <p:txBody>
          <a:bodyPr wrap="square" rtlCol="0">
            <a:spAutoFit/>
          </a:bodyPr>
          <a:lstStyle/>
          <a:p>
            <a:r>
              <a:rPr lang="en-US" sz="3500" b="1" dirty="0" smtClean="0">
                <a:solidFill>
                  <a:schemeClr val="tx2">
                    <a:lumMod val="75000"/>
                  </a:schemeClr>
                </a:solidFill>
              </a:rPr>
              <a:t>Recent Civil Disobedience</a:t>
            </a:r>
            <a:endParaRPr lang="en-US" sz="3500" dirty="0">
              <a:solidFill>
                <a:schemeClr val="tx2">
                  <a:lumMod val="75000"/>
                </a:schemeClr>
              </a:solidFill>
            </a:endParaRPr>
          </a:p>
        </p:txBody>
      </p:sp>
      <p:sp>
        <p:nvSpPr>
          <p:cNvPr id="3" name="Rectangle 2"/>
          <p:cNvSpPr/>
          <p:nvPr/>
        </p:nvSpPr>
        <p:spPr>
          <a:xfrm>
            <a:off x="218495" y="1714575"/>
            <a:ext cx="3108006" cy="5632312"/>
          </a:xfrm>
          <a:prstGeom prst="rect">
            <a:avLst/>
          </a:prstGeom>
        </p:spPr>
        <p:txBody>
          <a:bodyPr wrap="square">
            <a:spAutoFit/>
          </a:bodyPr>
          <a:lstStyle/>
          <a:p>
            <a:r>
              <a:rPr lang="en-US" dirty="0" smtClean="0"/>
              <a:t>October 11</a:t>
            </a:r>
            <a:r>
              <a:rPr lang="en-US" baseline="30000" dirty="0" smtClean="0"/>
              <a:t>th</a:t>
            </a:r>
            <a:r>
              <a:rPr lang="en-US" dirty="0" smtClean="0"/>
              <a:t> , 12 immigrants </a:t>
            </a:r>
            <a:r>
              <a:rPr lang="en-US" dirty="0"/>
              <a:t>rights activists locked themselves to the wheels of two deportation buses headed to Operation Streamline at a federal </a:t>
            </a:r>
            <a:r>
              <a:rPr lang="en-US" dirty="0" smtClean="0"/>
              <a:t>court to stop the proceedings.</a:t>
            </a:r>
          </a:p>
          <a:p>
            <a:endParaRPr lang="en-US" dirty="0"/>
          </a:p>
          <a:p>
            <a:r>
              <a:rPr lang="en-US" dirty="0"/>
              <a:t>The protest is part of the </a:t>
            </a:r>
            <a:r>
              <a:rPr lang="en-US" dirty="0">
                <a:hlinkClick r:id="rId2"/>
              </a:rPr>
              <a:t>#Not1More Deportation campaign</a:t>
            </a:r>
            <a:r>
              <a:rPr lang="en-US" dirty="0"/>
              <a:t> calling on the President to use his authority to keep families together and provide immediate relief from deportations </a:t>
            </a:r>
            <a:endParaRPr lang="en-US" dirty="0" smtClean="0"/>
          </a:p>
          <a:p>
            <a:endParaRPr lang="en-US" dirty="0"/>
          </a:p>
          <a:p>
            <a:endParaRPr lang="en-US" dirty="0"/>
          </a:p>
          <a:p>
            <a:endParaRPr lang="en-US" dirty="0"/>
          </a:p>
          <a:p>
            <a:endParaRPr lang="en-US" dirty="0"/>
          </a:p>
        </p:txBody>
      </p:sp>
      <p:sp>
        <p:nvSpPr>
          <p:cNvPr id="5" name="TextBox 4"/>
          <p:cNvSpPr txBox="1"/>
          <p:nvPr/>
        </p:nvSpPr>
        <p:spPr>
          <a:xfrm>
            <a:off x="4875827" y="2569469"/>
            <a:ext cx="184666" cy="369332"/>
          </a:xfrm>
          <a:prstGeom prst="rect">
            <a:avLst/>
          </a:prstGeom>
          <a:noFill/>
        </p:spPr>
        <p:txBody>
          <a:bodyPr wrap="none" rtlCol="0">
            <a:spAutoFit/>
          </a:bodyPr>
          <a:lstStyle/>
          <a:p>
            <a:endParaRPr lang="en-US" dirty="0"/>
          </a:p>
        </p:txBody>
      </p:sp>
      <p:pic>
        <p:nvPicPr>
          <p:cNvPr id="6" name="Picture 5"/>
          <p:cNvPicPr>
            <a:picLocks noChangeAspect="1"/>
          </p:cNvPicPr>
          <p:nvPr/>
        </p:nvPicPr>
        <p:blipFill>
          <a:blip r:embed="rId3"/>
          <a:stretch>
            <a:fillRect/>
          </a:stretch>
        </p:blipFill>
        <p:spPr>
          <a:xfrm>
            <a:off x="3762499" y="1839507"/>
            <a:ext cx="5206322" cy="2928556"/>
          </a:xfrm>
          <a:prstGeom prst="rect">
            <a:avLst/>
          </a:prstGeom>
        </p:spPr>
      </p:pic>
    </p:spTree>
    <p:extLst>
      <p:ext uri="{BB962C8B-B14F-4D97-AF65-F5344CB8AC3E}">
        <p14:creationId xmlns:p14="http://schemas.microsoft.com/office/powerpoint/2010/main" val="2668960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340" y="440056"/>
            <a:ext cx="6918960" cy="630942"/>
          </a:xfrm>
          <a:prstGeom prst="rect">
            <a:avLst/>
          </a:prstGeom>
          <a:noFill/>
        </p:spPr>
        <p:txBody>
          <a:bodyPr wrap="square" rtlCol="0">
            <a:spAutoFit/>
          </a:bodyPr>
          <a:lstStyle/>
          <a:p>
            <a:r>
              <a:rPr lang="en-US" sz="3500" dirty="0" smtClean="0">
                <a:solidFill>
                  <a:schemeClr val="tx2">
                    <a:lumMod val="75000"/>
                  </a:schemeClr>
                </a:solidFill>
              </a:rPr>
              <a:t>Campaign Strategy </a:t>
            </a:r>
            <a:endParaRPr lang="en-US" sz="3500" dirty="0">
              <a:solidFill>
                <a:schemeClr val="tx2">
                  <a:lumMod val="75000"/>
                </a:schemeClr>
              </a:solidFill>
            </a:endParaRPr>
          </a:p>
        </p:txBody>
      </p:sp>
      <p:sp>
        <p:nvSpPr>
          <p:cNvPr id="3" name="Rectangle 2"/>
          <p:cNvSpPr/>
          <p:nvPr/>
        </p:nvSpPr>
        <p:spPr>
          <a:xfrm>
            <a:off x="218495" y="1554968"/>
            <a:ext cx="3108006" cy="1200329"/>
          </a:xfrm>
          <a:prstGeom prst="rect">
            <a:avLst/>
          </a:prstGeom>
        </p:spPr>
        <p:txBody>
          <a:bodyPr wrap="square">
            <a:spAutoFit/>
          </a:bodyPr>
          <a:lstStyle/>
          <a:p>
            <a:endParaRPr lang="en-US" dirty="0"/>
          </a:p>
          <a:p>
            <a:endParaRPr lang="en-US" dirty="0"/>
          </a:p>
          <a:p>
            <a:endParaRPr lang="en-US" dirty="0"/>
          </a:p>
          <a:p>
            <a:endParaRPr lang="en-US" dirty="0"/>
          </a:p>
        </p:txBody>
      </p:sp>
      <p:sp>
        <p:nvSpPr>
          <p:cNvPr id="5" name="TextBox 4"/>
          <p:cNvSpPr txBox="1"/>
          <p:nvPr/>
        </p:nvSpPr>
        <p:spPr>
          <a:xfrm>
            <a:off x="4875827" y="2569469"/>
            <a:ext cx="184666" cy="369332"/>
          </a:xfrm>
          <a:prstGeom prst="rect">
            <a:avLst/>
          </a:prstGeom>
          <a:noFill/>
        </p:spPr>
        <p:txBody>
          <a:bodyPr wrap="none" rtlCol="0">
            <a:spAutoFit/>
          </a:bodyPr>
          <a:lstStyle/>
          <a:p>
            <a:endParaRPr lang="en-US" dirty="0"/>
          </a:p>
        </p:txBody>
      </p:sp>
      <p:sp>
        <p:nvSpPr>
          <p:cNvPr id="8" name="TextBox 7"/>
          <p:cNvSpPr txBox="1"/>
          <p:nvPr/>
        </p:nvSpPr>
        <p:spPr>
          <a:xfrm>
            <a:off x="919692" y="2014697"/>
            <a:ext cx="184666" cy="369332"/>
          </a:xfrm>
          <a:prstGeom prst="rect">
            <a:avLst/>
          </a:prstGeom>
          <a:noFill/>
        </p:spPr>
        <p:txBody>
          <a:bodyPr wrap="none" rtlCol="0">
            <a:spAutoFit/>
          </a:bodyPr>
          <a:lstStyle/>
          <a:p>
            <a:endParaRPr lang="en-US" dirty="0"/>
          </a:p>
        </p:txBody>
      </p:sp>
      <p:sp>
        <p:nvSpPr>
          <p:cNvPr id="9" name="Rectangle 8"/>
          <p:cNvSpPr/>
          <p:nvPr/>
        </p:nvSpPr>
        <p:spPr>
          <a:xfrm>
            <a:off x="218495" y="1498038"/>
            <a:ext cx="5380018" cy="5324535"/>
          </a:xfrm>
          <a:prstGeom prst="rect">
            <a:avLst/>
          </a:prstGeom>
        </p:spPr>
        <p:txBody>
          <a:bodyPr wrap="square">
            <a:spAutoFit/>
          </a:bodyPr>
          <a:lstStyle/>
          <a:p>
            <a:pPr marL="285750" indent="-285750">
              <a:buFont typeface="Arial"/>
              <a:buChar char="•"/>
            </a:pPr>
            <a:r>
              <a:rPr lang="en-US" sz="2000" dirty="0" smtClean="0"/>
              <a:t>Tactics, activities and actions are rarely effective in helping you meet your goals, unless they are part of a larger strategy</a:t>
            </a:r>
          </a:p>
          <a:p>
            <a:pPr marL="285750" indent="-285750">
              <a:buFont typeface="Arial"/>
              <a:buChar char="•"/>
            </a:pPr>
            <a:endParaRPr lang="en-US" sz="2000" dirty="0"/>
          </a:p>
          <a:p>
            <a:pPr marL="285750" indent="-285750">
              <a:buFont typeface="Arial"/>
              <a:buChar char="•"/>
            </a:pPr>
            <a:r>
              <a:rPr lang="en-US" sz="2000" dirty="0" smtClean="0"/>
              <a:t>Making your own strategy chart mapping out the following is critical:</a:t>
            </a:r>
          </a:p>
          <a:p>
            <a:pPr marL="742950" lvl="1" indent="-285750">
              <a:buFont typeface="Arial"/>
              <a:buChar char="•"/>
            </a:pPr>
            <a:r>
              <a:rPr lang="en-US" sz="2000" b="1" dirty="0" smtClean="0"/>
              <a:t>Goals- </a:t>
            </a:r>
            <a:r>
              <a:rPr lang="en-US" sz="2000" dirty="0" smtClean="0"/>
              <a:t>Concrete Desired Outcomes: Short term, Medium-term, Long-term</a:t>
            </a:r>
          </a:p>
          <a:p>
            <a:pPr marL="742950" lvl="1" indent="-285750">
              <a:buFont typeface="Arial"/>
              <a:buChar char="•"/>
            </a:pPr>
            <a:r>
              <a:rPr lang="en-US" sz="2000" b="1" dirty="0" smtClean="0"/>
              <a:t>Organizational Considerations</a:t>
            </a:r>
            <a:r>
              <a:rPr lang="en-US" sz="2000" dirty="0" smtClean="0"/>
              <a:t>: Capacity, staff, budget, organizational goals</a:t>
            </a:r>
          </a:p>
          <a:p>
            <a:pPr marL="742950" lvl="1" indent="-285750">
              <a:buFont typeface="Arial"/>
              <a:buChar char="•"/>
            </a:pPr>
            <a:r>
              <a:rPr lang="en-US" sz="2000" b="1" dirty="0" smtClean="0"/>
              <a:t>Constituents</a:t>
            </a:r>
            <a:r>
              <a:rPr lang="en-US" sz="2000" dirty="0" smtClean="0"/>
              <a:t>: How are you building your base, recruitment, allies, opponents</a:t>
            </a:r>
          </a:p>
          <a:p>
            <a:pPr marL="742950" lvl="1" indent="-285750">
              <a:buFont typeface="Arial"/>
              <a:buChar char="•"/>
            </a:pPr>
            <a:r>
              <a:rPr lang="en-US" sz="2000" b="1" dirty="0" smtClean="0"/>
              <a:t>Target</a:t>
            </a:r>
            <a:r>
              <a:rPr lang="en-US" sz="2000" dirty="0" smtClean="0"/>
              <a:t>: Decision maker you can get you what you want</a:t>
            </a:r>
          </a:p>
          <a:p>
            <a:pPr marL="742950" lvl="1" indent="-285750">
              <a:buFont typeface="Arial"/>
              <a:buChar char="•"/>
            </a:pPr>
            <a:r>
              <a:rPr lang="en-US" sz="2000" b="1" dirty="0" smtClean="0"/>
              <a:t>Tactics:</a:t>
            </a:r>
            <a:r>
              <a:rPr lang="en-US" sz="2000" dirty="0" smtClean="0"/>
              <a:t> Actions and activities, rally, march, petition, media etc…</a:t>
            </a:r>
            <a:endParaRPr lang="en-US" sz="2000" b="1" dirty="0" smtClean="0"/>
          </a:p>
          <a:p>
            <a:r>
              <a:rPr lang="en-US" sz="2000" dirty="0" smtClean="0"/>
              <a:t> </a:t>
            </a:r>
            <a:endParaRPr lang="en-US" sz="2000" dirty="0"/>
          </a:p>
        </p:txBody>
      </p:sp>
      <p:pic>
        <p:nvPicPr>
          <p:cNvPr id="6" name="Picture 5"/>
          <p:cNvPicPr>
            <a:picLocks noChangeAspect="1"/>
          </p:cNvPicPr>
          <p:nvPr/>
        </p:nvPicPr>
        <p:blipFill>
          <a:blip r:embed="rId2"/>
          <a:stretch>
            <a:fillRect/>
          </a:stretch>
        </p:blipFill>
        <p:spPr>
          <a:xfrm>
            <a:off x="5763868" y="1475510"/>
            <a:ext cx="3251200" cy="2501900"/>
          </a:xfrm>
          <a:prstGeom prst="rect">
            <a:avLst/>
          </a:prstGeom>
        </p:spPr>
      </p:pic>
    </p:spTree>
    <p:extLst>
      <p:ext uri="{BB962C8B-B14F-4D97-AF65-F5344CB8AC3E}">
        <p14:creationId xmlns:p14="http://schemas.microsoft.com/office/powerpoint/2010/main" val="3187593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6621"/>
            <a:ext cx="6259728" cy="584776"/>
          </a:xfrm>
          <a:prstGeom prst="rect">
            <a:avLst/>
          </a:prstGeom>
          <a:noFill/>
        </p:spPr>
        <p:txBody>
          <a:bodyPr wrap="square" rtlCol="0">
            <a:spAutoFit/>
          </a:bodyPr>
          <a:lstStyle/>
          <a:p>
            <a:pPr algn="ctr"/>
            <a:r>
              <a:rPr lang="en-US" sz="3200" b="1" dirty="0" smtClean="0">
                <a:solidFill>
                  <a:schemeClr val="tx2">
                    <a:lumMod val="75000"/>
                  </a:schemeClr>
                </a:solidFill>
              </a:rPr>
              <a:t>Question </a:t>
            </a:r>
            <a:r>
              <a:rPr lang="en-US" sz="3200" b="1" dirty="0" smtClean="0">
                <a:solidFill>
                  <a:schemeClr val="tx2">
                    <a:lumMod val="75000"/>
                  </a:schemeClr>
                </a:solidFill>
              </a:rPr>
              <a:t>and </a:t>
            </a:r>
            <a:r>
              <a:rPr lang="en-US" sz="3200" b="1" dirty="0" smtClean="0">
                <a:solidFill>
                  <a:schemeClr val="tx2">
                    <a:lumMod val="75000"/>
                  </a:schemeClr>
                </a:solidFill>
              </a:rPr>
              <a:t>Answer / Discussion</a:t>
            </a:r>
            <a:endParaRPr lang="en-US" sz="3200" b="1" dirty="0">
              <a:solidFill>
                <a:schemeClr val="tx2">
                  <a:lumMod val="75000"/>
                </a:schemeClr>
              </a:solidFill>
            </a:endParaRPr>
          </a:p>
        </p:txBody>
      </p:sp>
      <p:sp>
        <p:nvSpPr>
          <p:cNvPr id="4" name="Rectangle 3"/>
          <p:cNvSpPr/>
          <p:nvPr/>
        </p:nvSpPr>
        <p:spPr>
          <a:xfrm>
            <a:off x="767778" y="1872391"/>
            <a:ext cx="7159089" cy="3293209"/>
          </a:xfrm>
          <a:prstGeom prst="rect">
            <a:avLst/>
          </a:prstGeom>
        </p:spPr>
        <p:txBody>
          <a:bodyPr wrap="square">
            <a:spAutoFit/>
          </a:bodyPr>
          <a:lstStyle/>
          <a:p>
            <a:pPr marL="285750" indent="-285750">
              <a:buFont typeface="Arial"/>
              <a:buChar char="•"/>
            </a:pPr>
            <a:r>
              <a:rPr lang="en-US" sz="2400" b="1" dirty="0" smtClean="0"/>
              <a:t>Questions </a:t>
            </a:r>
            <a:r>
              <a:rPr lang="en-US" sz="2400" b="1" dirty="0" smtClean="0"/>
              <a:t>on for speakers about their participation in CD.</a:t>
            </a:r>
          </a:p>
          <a:p>
            <a:pPr marL="285750" indent="-285750">
              <a:buFont typeface="Arial"/>
              <a:buChar char="•"/>
            </a:pPr>
            <a:endParaRPr lang="en-US" sz="2400" b="1" dirty="0"/>
          </a:p>
          <a:p>
            <a:pPr marL="285750" indent="-285750">
              <a:buFont typeface="Arial"/>
              <a:buChar char="•"/>
            </a:pPr>
            <a:r>
              <a:rPr lang="en-US" sz="2400" b="1" dirty="0" smtClean="0"/>
              <a:t>Are there other actions you were part of that you would like to lift up?</a:t>
            </a:r>
            <a:endParaRPr lang="en-US" sz="2400" b="1" dirty="0"/>
          </a:p>
          <a:p>
            <a:pPr marL="285750" indent="-285750">
              <a:buFont typeface="Arial"/>
              <a:buChar char="•"/>
            </a:pPr>
            <a:endParaRPr lang="en-US" sz="2400" b="1" dirty="0"/>
          </a:p>
          <a:p>
            <a:pPr marL="285750" indent="-285750">
              <a:buFont typeface="Arial"/>
              <a:buChar char="•"/>
            </a:pPr>
            <a:endParaRPr lang="en-US" sz="2400" b="1" dirty="0" smtClean="0"/>
          </a:p>
          <a:p>
            <a:pPr marL="285750" indent="-285750">
              <a:buFont typeface="Arial"/>
              <a:buChar char="•"/>
            </a:pPr>
            <a:endParaRPr lang="en-US" sz="2000" b="1" dirty="0" smtClean="0"/>
          </a:p>
          <a:p>
            <a:pPr marL="285750" indent="-285750">
              <a:buFont typeface="Arial"/>
              <a:buChar char="•"/>
            </a:pPr>
            <a:endParaRPr lang="en-US" sz="2000" b="1" dirty="0"/>
          </a:p>
        </p:txBody>
      </p:sp>
    </p:spTree>
    <p:extLst>
      <p:ext uri="{BB962C8B-B14F-4D97-AF65-F5344CB8AC3E}">
        <p14:creationId xmlns:p14="http://schemas.microsoft.com/office/powerpoint/2010/main" val="1238576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340" y="440056"/>
            <a:ext cx="6918960" cy="630942"/>
          </a:xfrm>
          <a:prstGeom prst="rect">
            <a:avLst/>
          </a:prstGeom>
          <a:noFill/>
        </p:spPr>
        <p:txBody>
          <a:bodyPr wrap="square" rtlCol="0">
            <a:spAutoFit/>
          </a:bodyPr>
          <a:lstStyle/>
          <a:p>
            <a:r>
              <a:rPr lang="en-US" sz="3500" dirty="0" smtClean="0">
                <a:solidFill>
                  <a:schemeClr val="tx2">
                    <a:lumMod val="75000"/>
                  </a:schemeClr>
                </a:solidFill>
              </a:rPr>
              <a:t>Campaign Strategy and CD</a:t>
            </a:r>
            <a:endParaRPr lang="en-US" sz="3500" dirty="0">
              <a:solidFill>
                <a:schemeClr val="tx2">
                  <a:lumMod val="75000"/>
                </a:schemeClr>
              </a:solidFill>
            </a:endParaRPr>
          </a:p>
        </p:txBody>
      </p:sp>
      <p:sp>
        <p:nvSpPr>
          <p:cNvPr id="3" name="Rectangle 2"/>
          <p:cNvSpPr/>
          <p:nvPr/>
        </p:nvSpPr>
        <p:spPr>
          <a:xfrm>
            <a:off x="218495" y="1714575"/>
            <a:ext cx="3108006" cy="1200329"/>
          </a:xfrm>
          <a:prstGeom prst="rect">
            <a:avLst/>
          </a:prstGeom>
        </p:spPr>
        <p:txBody>
          <a:bodyPr wrap="square">
            <a:spAutoFit/>
          </a:bodyPr>
          <a:lstStyle/>
          <a:p>
            <a:endParaRPr lang="en-US" dirty="0"/>
          </a:p>
          <a:p>
            <a:endParaRPr lang="en-US" dirty="0"/>
          </a:p>
          <a:p>
            <a:endParaRPr lang="en-US" dirty="0"/>
          </a:p>
          <a:p>
            <a:endParaRPr lang="en-US" dirty="0"/>
          </a:p>
        </p:txBody>
      </p:sp>
      <p:sp>
        <p:nvSpPr>
          <p:cNvPr id="5" name="TextBox 4"/>
          <p:cNvSpPr txBox="1"/>
          <p:nvPr/>
        </p:nvSpPr>
        <p:spPr>
          <a:xfrm>
            <a:off x="4875827" y="2569469"/>
            <a:ext cx="184666"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2"/>
          <a:stretch>
            <a:fillRect/>
          </a:stretch>
        </p:blipFill>
        <p:spPr>
          <a:xfrm>
            <a:off x="4464353" y="1714575"/>
            <a:ext cx="3944258" cy="3932891"/>
          </a:xfrm>
          <a:prstGeom prst="rect">
            <a:avLst/>
          </a:prstGeom>
        </p:spPr>
      </p:pic>
      <p:sp>
        <p:nvSpPr>
          <p:cNvPr id="8" name="TextBox 7"/>
          <p:cNvSpPr txBox="1"/>
          <p:nvPr/>
        </p:nvSpPr>
        <p:spPr>
          <a:xfrm>
            <a:off x="919692" y="2014697"/>
            <a:ext cx="184666" cy="369332"/>
          </a:xfrm>
          <a:prstGeom prst="rect">
            <a:avLst/>
          </a:prstGeom>
          <a:noFill/>
        </p:spPr>
        <p:txBody>
          <a:bodyPr wrap="none" rtlCol="0">
            <a:spAutoFit/>
          </a:bodyPr>
          <a:lstStyle/>
          <a:p>
            <a:endParaRPr lang="en-US" dirty="0"/>
          </a:p>
        </p:txBody>
      </p:sp>
      <p:sp>
        <p:nvSpPr>
          <p:cNvPr id="9" name="Rectangle 8"/>
          <p:cNvSpPr/>
          <p:nvPr/>
        </p:nvSpPr>
        <p:spPr>
          <a:xfrm>
            <a:off x="488492" y="1730641"/>
            <a:ext cx="3832599" cy="3785652"/>
          </a:xfrm>
          <a:prstGeom prst="rect">
            <a:avLst/>
          </a:prstGeom>
        </p:spPr>
        <p:txBody>
          <a:bodyPr wrap="square">
            <a:spAutoFit/>
          </a:bodyPr>
          <a:lstStyle/>
          <a:p>
            <a:pPr marL="285750" indent="-285750">
              <a:buFont typeface="Arial"/>
              <a:buChar char="•"/>
            </a:pPr>
            <a:r>
              <a:rPr lang="en-US" sz="2000" dirty="0" smtClean="0"/>
              <a:t>Every tactic you employ, especially Civil Disobedience, should be integrated to your larger and broader campaign strategy</a:t>
            </a:r>
          </a:p>
          <a:p>
            <a:pPr marL="285750" indent="-285750">
              <a:buFont typeface="Arial"/>
              <a:buChar char="•"/>
            </a:pPr>
            <a:endParaRPr lang="en-US" sz="2000" dirty="0"/>
          </a:p>
          <a:p>
            <a:pPr marL="285750" indent="-285750">
              <a:buFont typeface="Arial"/>
              <a:buChar char="•"/>
            </a:pPr>
            <a:r>
              <a:rPr lang="en-US" sz="2000" dirty="0" smtClean="0"/>
              <a:t>A Civil Disobedience is not a means to itself, it is not effective, unless it will help you reach your campaign goals as part of continued escalation of your strategy</a:t>
            </a:r>
            <a:endParaRPr lang="en-US" sz="2000" dirty="0"/>
          </a:p>
        </p:txBody>
      </p:sp>
    </p:spTree>
    <p:extLst>
      <p:ext uri="{BB962C8B-B14F-4D97-AF65-F5344CB8AC3E}">
        <p14:creationId xmlns:p14="http://schemas.microsoft.com/office/powerpoint/2010/main" val="1152355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340" y="440056"/>
            <a:ext cx="6918960" cy="630942"/>
          </a:xfrm>
          <a:prstGeom prst="rect">
            <a:avLst/>
          </a:prstGeom>
          <a:noFill/>
        </p:spPr>
        <p:txBody>
          <a:bodyPr wrap="square" rtlCol="0">
            <a:spAutoFit/>
          </a:bodyPr>
          <a:lstStyle/>
          <a:p>
            <a:r>
              <a:rPr lang="en-US" sz="3500" dirty="0" smtClean="0">
                <a:solidFill>
                  <a:schemeClr val="tx2">
                    <a:lumMod val="75000"/>
                  </a:schemeClr>
                </a:solidFill>
              </a:rPr>
              <a:t>Campaign Strategy and CD</a:t>
            </a:r>
            <a:endParaRPr lang="en-US" sz="3500" dirty="0">
              <a:solidFill>
                <a:schemeClr val="tx2">
                  <a:lumMod val="75000"/>
                </a:schemeClr>
              </a:solidFill>
            </a:endParaRPr>
          </a:p>
        </p:txBody>
      </p:sp>
      <p:sp>
        <p:nvSpPr>
          <p:cNvPr id="3" name="Rectangle 2"/>
          <p:cNvSpPr/>
          <p:nvPr/>
        </p:nvSpPr>
        <p:spPr>
          <a:xfrm>
            <a:off x="218495" y="1714575"/>
            <a:ext cx="3108006" cy="1200329"/>
          </a:xfrm>
          <a:prstGeom prst="rect">
            <a:avLst/>
          </a:prstGeom>
        </p:spPr>
        <p:txBody>
          <a:bodyPr wrap="square">
            <a:spAutoFit/>
          </a:bodyPr>
          <a:lstStyle/>
          <a:p>
            <a:endParaRPr lang="en-US" dirty="0"/>
          </a:p>
          <a:p>
            <a:endParaRPr lang="en-US" dirty="0"/>
          </a:p>
          <a:p>
            <a:endParaRPr lang="en-US" dirty="0"/>
          </a:p>
          <a:p>
            <a:endParaRPr lang="en-US" dirty="0"/>
          </a:p>
        </p:txBody>
      </p:sp>
      <p:sp>
        <p:nvSpPr>
          <p:cNvPr id="5" name="TextBox 4"/>
          <p:cNvSpPr txBox="1"/>
          <p:nvPr/>
        </p:nvSpPr>
        <p:spPr>
          <a:xfrm>
            <a:off x="4875827" y="2569469"/>
            <a:ext cx="184666"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2"/>
          <a:stretch>
            <a:fillRect/>
          </a:stretch>
        </p:blipFill>
        <p:spPr>
          <a:xfrm>
            <a:off x="4464353" y="1714575"/>
            <a:ext cx="3944258" cy="3932891"/>
          </a:xfrm>
          <a:prstGeom prst="rect">
            <a:avLst/>
          </a:prstGeom>
        </p:spPr>
      </p:pic>
      <p:sp>
        <p:nvSpPr>
          <p:cNvPr id="8" name="TextBox 7"/>
          <p:cNvSpPr txBox="1"/>
          <p:nvPr/>
        </p:nvSpPr>
        <p:spPr>
          <a:xfrm>
            <a:off x="919692" y="2014697"/>
            <a:ext cx="184666" cy="369332"/>
          </a:xfrm>
          <a:prstGeom prst="rect">
            <a:avLst/>
          </a:prstGeom>
          <a:noFill/>
        </p:spPr>
        <p:txBody>
          <a:bodyPr wrap="none" rtlCol="0">
            <a:spAutoFit/>
          </a:bodyPr>
          <a:lstStyle/>
          <a:p>
            <a:endParaRPr lang="en-US" dirty="0"/>
          </a:p>
        </p:txBody>
      </p:sp>
      <p:sp>
        <p:nvSpPr>
          <p:cNvPr id="9" name="Rectangle 8"/>
          <p:cNvSpPr/>
          <p:nvPr/>
        </p:nvSpPr>
        <p:spPr>
          <a:xfrm>
            <a:off x="488492" y="1784639"/>
            <a:ext cx="3832599" cy="4524316"/>
          </a:xfrm>
          <a:prstGeom prst="rect">
            <a:avLst/>
          </a:prstGeom>
        </p:spPr>
        <p:txBody>
          <a:bodyPr wrap="square">
            <a:spAutoFit/>
          </a:bodyPr>
          <a:lstStyle/>
          <a:p>
            <a:pPr marL="285750" indent="-285750">
              <a:buFont typeface="Arial"/>
              <a:buChar char="•"/>
            </a:pPr>
            <a:r>
              <a:rPr lang="en-US" dirty="0"/>
              <a:t>What is the strategic goal (i.e., who are we trying to influence, and what do we want them to do)?</a:t>
            </a:r>
          </a:p>
          <a:p>
            <a:endParaRPr lang="en-US" dirty="0" smtClean="0"/>
          </a:p>
          <a:p>
            <a:pPr marL="285750" indent="-285750">
              <a:buFont typeface="Arial"/>
              <a:buChar char="•"/>
            </a:pPr>
            <a:r>
              <a:rPr lang="en-US" dirty="0" smtClean="0"/>
              <a:t>What </a:t>
            </a:r>
            <a:r>
              <a:rPr lang="en-US" dirty="0"/>
              <a:t>is the political </a:t>
            </a:r>
            <a:r>
              <a:rPr lang="en-US" dirty="0" smtClean="0"/>
              <a:t>objective? Will a CD increase pressure on the decision maker?</a:t>
            </a:r>
          </a:p>
          <a:p>
            <a:pPr marL="285750" indent="-285750">
              <a:buFont typeface="Arial"/>
              <a:buChar char="•"/>
            </a:pPr>
            <a:endParaRPr lang="en-US" dirty="0"/>
          </a:p>
          <a:p>
            <a:pPr marL="285750" indent="-285750">
              <a:buFont typeface="Arial"/>
              <a:buChar char="•"/>
            </a:pPr>
            <a:r>
              <a:rPr lang="en-US" dirty="0" smtClean="0"/>
              <a:t>Where are you on your campaign, have you escalated to the point of CD?</a:t>
            </a:r>
            <a:endParaRPr lang="en-US" dirty="0"/>
          </a:p>
          <a:p>
            <a:endParaRPr lang="en-US" dirty="0" smtClean="0"/>
          </a:p>
          <a:p>
            <a:pPr marL="285750" indent="-285750">
              <a:buFont typeface="Arial"/>
              <a:buChar char="•"/>
            </a:pPr>
            <a:r>
              <a:rPr lang="en-US" dirty="0" smtClean="0"/>
              <a:t>What is the message? How </a:t>
            </a:r>
            <a:r>
              <a:rPr lang="en-US" dirty="0"/>
              <a:t>does this event communicate its goals </a:t>
            </a:r>
            <a:r>
              <a:rPr lang="en-US" dirty="0" smtClean="0"/>
              <a:t>and </a:t>
            </a:r>
            <a:r>
              <a:rPr lang="en-US" dirty="0"/>
              <a:t>principles before, during, and after the event?</a:t>
            </a:r>
          </a:p>
        </p:txBody>
      </p:sp>
    </p:spTree>
    <p:extLst>
      <p:ext uri="{BB962C8B-B14F-4D97-AF65-F5344CB8AC3E}">
        <p14:creationId xmlns:p14="http://schemas.microsoft.com/office/powerpoint/2010/main" val="1708053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340" y="440056"/>
            <a:ext cx="6918960" cy="630942"/>
          </a:xfrm>
          <a:prstGeom prst="rect">
            <a:avLst/>
          </a:prstGeom>
          <a:noFill/>
        </p:spPr>
        <p:txBody>
          <a:bodyPr wrap="square" rtlCol="0">
            <a:spAutoFit/>
          </a:bodyPr>
          <a:lstStyle/>
          <a:p>
            <a:r>
              <a:rPr lang="en-US" sz="3500" dirty="0" smtClean="0">
                <a:solidFill>
                  <a:schemeClr val="tx2">
                    <a:lumMod val="75000"/>
                  </a:schemeClr>
                </a:solidFill>
              </a:rPr>
              <a:t>Checklist for Successful Tactics</a:t>
            </a:r>
            <a:endParaRPr lang="en-US" sz="3500" dirty="0">
              <a:solidFill>
                <a:schemeClr val="tx2">
                  <a:lumMod val="75000"/>
                </a:schemeClr>
              </a:solidFill>
            </a:endParaRPr>
          </a:p>
        </p:txBody>
      </p:sp>
      <p:sp>
        <p:nvSpPr>
          <p:cNvPr id="3" name="Rectangle 2"/>
          <p:cNvSpPr/>
          <p:nvPr/>
        </p:nvSpPr>
        <p:spPr>
          <a:xfrm>
            <a:off x="218495" y="1714575"/>
            <a:ext cx="3108006" cy="1200329"/>
          </a:xfrm>
          <a:prstGeom prst="rect">
            <a:avLst/>
          </a:prstGeom>
        </p:spPr>
        <p:txBody>
          <a:bodyPr wrap="square">
            <a:spAutoFit/>
          </a:bodyPr>
          <a:lstStyle/>
          <a:p>
            <a:endParaRPr lang="en-US" dirty="0"/>
          </a:p>
          <a:p>
            <a:endParaRPr lang="en-US" dirty="0"/>
          </a:p>
          <a:p>
            <a:endParaRPr lang="en-US" dirty="0"/>
          </a:p>
          <a:p>
            <a:endParaRPr lang="en-US" dirty="0"/>
          </a:p>
        </p:txBody>
      </p:sp>
      <p:sp>
        <p:nvSpPr>
          <p:cNvPr id="5" name="TextBox 4"/>
          <p:cNvSpPr txBox="1"/>
          <p:nvPr/>
        </p:nvSpPr>
        <p:spPr>
          <a:xfrm>
            <a:off x="4875827" y="2569469"/>
            <a:ext cx="184666" cy="369332"/>
          </a:xfrm>
          <a:prstGeom prst="rect">
            <a:avLst/>
          </a:prstGeom>
          <a:noFill/>
        </p:spPr>
        <p:txBody>
          <a:bodyPr wrap="none" rtlCol="0">
            <a:spAutoFit/>
          </a:bodyPr>
          <a:lstStyle/>
          <a:p>
            <a:endParaRPr lang="en-US" dirty="0"/>
          </a:p>
        </p:txBody>
      </p:sp>
      <p:sp>
        <p:nvSpPr>
          <p:cNvPr id="8" name="TextBox 7"/>
          <p:cNvSpPr txBox="1"/>
          <p:nvPr/>
        </p:nvSpPr>
        <p:spPr>
          <a:xfrm>
            <a:off x="919692" y="2014697"/>
            <a:ext cx="184666" cy="369332"/>
          </a:xfrm>
          <a:prstGeom prst="rect">
            <a:avLst/>
          </a:prstGeom>
          <a:noFill/>
        </p:spPr>
        <p:txBody>
          <a:bodyPr wrap="none" rtlCol="0">
            <a:spAutoFit/>
          </a:bodyPr>
          <a:lstStyle/>
          <a:p>
            <a:endParaRPr lang="en-US" dirty="0"/>
          </a:p>
        </p:txBody>
      </p:sp>
      <p:sp>
        <p:nvSpPr>
          <p:cNvPr id="9" name="Rectangle 8"/>
          <p:cNvSpPr/>
          <p:nvPr/>
        </p:nvSpPr>
        <p:spPr>
          <a:xfrm>
            <a:off x="488492" y="1784639"/>
            <a:ext cx="3832599" cy="5632312"/>
          </a:xfrm>
          <a:prstGeom prst="rect">
            <a:avLst/>
          </a:prstGeom>
        </p:spPr>
        <p:txBody>
          <a:bodyPr wrap="square">
            <a:spAutoFit/>
          </a:bodyPr>
          <a:lstStyle/>
          <a:p>
            <a:pPr marL="285750" indent="-285750">
              <a:buFont typeface="Arial"/>
              <a:buChar char="•"/>
            </a:pPr>
            <a:r>
              <a:rPr lang="en-US" dirty="0" smtClean="0"/>
              <a:t>Does it meet your organizational goals as well as your issue goal?</a:t>
            </a:r>
          </a:p>
          <a:p>
            <a:pPr marL="285750" indent="-285750">
              <a:buFont typeface="Arial"/>
              <a:buChar char="•"/>
            </a:pPr>
            <a:endParaRPr lang="en-US" dirty="0"/>
          </a:p>
          <a:p>
            <a:pPr marL="285750" indent="-285750">
              <a:buFont typeface="Arial"/>
              <a:buChar char="•"/>
            </a:pPr>
            <a:r>
              <a:rPr lang="en-US" dirty="0" smtClean="0"/>
              <a:t>Is it directed at the decision maker you are trying to move?</a:t>
            </a:r>
          </a:p>
          <a:p>
            <a:pPr marL="285750" indent="-285750">
              <a:buFont typeface="Arial"/>
              <a:buChar char="•"/>
            </a:pPr>
            <a:endParaRPr lang="en-US" dirty="0"/>
          </a:p>
          <a:p>
            <a:pPr marL="285750" indent="-285750">
              <a:buFont typeface="Arial"/>
              <a:buChar char="•"/>
            </a:pPr>
            <a:r>
              <a:rPr lang="en-US" dirty="0" smtClean="0"/>
              <a:t>Does it put more power behind a specific demand?</a:t>
            </a:r>
          </a:p>
          <a:p>
            <a:pPr marL="285750" indent="-285750">
              <a:buFont typeface="Arial"/>
              <a:buChar char="•"/>
            </a:pPr>
            <a:endParaRPr lang="en-US" dirty="0"/>
          </a:p>
          <a:p>
            <a:pPr marL="285750" indent="-285750">
              <a:buFont typeface="Arial"/>
              <a:buChar char="•"/>
            </a:pPr>
            <a:r>
              <a:rPr lang="en-US" dirty="0" smtClean="0"/>
              <a:t>Is it outside the Target/ Decision Makers experience to sufficiently agitate to push towards desired outcome?</a:t>
            </a:r>
          </a:p>
          <a:p>
            <a:pPr marL="285750" indent="-285750">
              <a:buFont typeface="Arial"/>
              <a:buChar char="•"/>
            </a:pPr>
            <a:endParaRPr lang="en-US" dirty="0" smtClean="0"/>
          </a:p>
          <a:p>
            <a:pPr marL="285750" indent="-285750">
              <a:buFont typeface="Arial"/>
              <a:buChar char="•"/>
            </a:pPr>
            <a:r>
              <a:rPr lang="en-US" dirty="0" smtClean="0"/>
              <a:t>Is it within the experience of your members and are they comfortable with it?</a:t>
            </a: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p:txBody>
      </p:sp>
      <p:pic>
        <p:nvPicPr>
          <p:cNvPr id="6" name="Picture 5"/>
          <p:cNvPicPr>
            <a:picLocks noChangeAspect="1"/>
          </p:cNvPicPr>
          <p:nvPr/>
        </p:nvPicPr>
        <p:blipFill>
          <a:blip r:embed="rId2"/>
          <a:stretch>
            <a:fillRect/>
          </a:stretch>
        </p:blipFill>
        <p:spPr>
          <a:xfrm>
            <a:off x="5294066" y="2014697"/>
            <a:ext cx="3635215" cy="2726411"/>
          </a:xfrm>
          <a:prstGeom prst="rect">
            <a:avLst/>
          </a:prstGeom>
        </p:spPr>
      </p:pic>
    </p:spTree>
    <p:extLst>
      <p:ext uri="{BB962C8B-B14F-4D97-AF65-F5344CB8AC3E}">
        <p14:creationId xmlns:p14="http://schemas.microsoft.com/office/powerpoint/2010/main" val="1431874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340" y="440056"/>
            <a:ext cx="6918960" cy="630942"/>
          </a:xfrm>
          <a:prstGeom prst="rect">
            <a:avLst/>
          </a:prstGeom>
          <a:noFill/>
        </p:spPr>
        <p:txBody>
          <a:bodyPr wrap="square" rtlCol="0">
            <a:spAutoFit/>
          </a:bodyPr>
          <a:lstStyle/>
          <a:p>
            <a:r>
              <a:rPr lang="en-US" sz="3500" dirty="0" smtClean="0">
                <a:solidFill>
                  <a:schemeClr val="tx2">
                    <a:lumMod val="75000"/>
                  </a:schemeClr>
                </a:solidFill>
              </a:rPr>
              <a:t>Checklist for Successful Tactics</a:t>
            </a:r>
            <a:endParaRPr lang="en-US" sz="3500" dirty="0">
              <a:solidFill>
                <a:schemeClr val="tx2">
                  <a:lumMod val="75000"/>
                </a:schemeClr>
              </a:solidFill>
            </a:endParaRPr>
          </a:p>
        </p:txBody>
      </p:sp>
      <p:sp>
        <p:nvSpPr>
          <p:cNvPr id="3" name="Rectangle 2"/>
          <p:cNvSpPr/>
          <p:nvPr/>
        </p:nvSpPr>
        <p:spPr>
          <a:xfrm>
            <a:off x="218495" y="1714575"/>
            <a:ext cx="3108006" cy="1200329"/>
          </a:xfrm>
          <a:prstGeom prst="rect">
            <a:avLst/>
          </a:prstGeom>
        </p:spPr>
        <p:txBody>
          <a:bodyPr wrap="square">
            <a:spAutoFit/>
          </a:bodyPr>
          <a:lstStyle/>
          <a:p>
            <a:endParaRPr lang="en-US" dirty="0"/>
          </a:p>
          <a:p>
            <a:endParaRPr lang="en-US" dirty="0"/>
          </a:p>
          <a:p>
            <a:endParaRPr lang="en-US" dirty="0"/>
          </a:p>
          <a:p>
            <a:endParaRPr lang="en-US" dirty="0"/>
          </a:p>
        </p:txBody>
      </p:sp>
      <p:sp>
        <p:nvSpPr>
          <p:cNvPr id="5" name="TextBox 4"/>
          <p:cNvSpPr txBox="1"/>
          <p:nvPr/>
        </p:nvSpPr>
        <p:spPr>
          <a:xfrm>
            <a:off x="4875827" y="2569469"/>
            <a:ext cx="184666" cy="369332"/>
          </a:xfrm>
          <a:prstGeom prst="rect">
            <a:avLst/>
          </a:prstGeom>
          <a:noFill/>
        </p:spPr>
        <p:txBody>
          <a:bodyPr wrap="none" rtlCol="0">
            <a:spAutoFit/>
          </a:bodyPr>
          <a:lstStyle/>
          <a:p>
            <a:endParaRPr lang="en-US" dirty="0"/>
          </a:p>
        </p:txBody>
      </p:sp>
      <p:sp>
        <p:nvSpPr>
          <p:cNvPr id="8" name="TextBox 7"/>
          <p:cNvSpPr txBox="1"/>
          <p:nvPr/>
        </p:nvSpPr>
        <p:spPr>
          <a:xfrm>
            <a:off x="919692" y="2014697"/>
            <a:ext cx="184666" cy="369332"/>
          </a:xfrm>
          <a:prstGeom prst="rect">
            <a:avLst/>
          </a:prstGeom>
          <a:noFill/>
        </p:spPr>
        <p:txBody>
          <a:bodyPr wrap="none" rtlCol="0">
            <a:spAutoFit/>
          </a:bodyPr>
          <a:lstStyle/>
          <a:p>
            <a:endParaRPr lang="en-US" dirty="0"/>
          </a:p>
        </p:txBody>
      </p:sp>
      <p:sp>
        <p:nvSpPr>
          <p:cNvPr id="9" name="Rectangle 8"/>
          <p:cNvSpPr/>
          <p:nvPr/>
        </p:nvSpPr>
        <p:spPr>
          <a:xfrm>
            <a:off x="488492" y="1784639"/>
            <a:ext cx="4241352" cy="5909311"/>
          </a:xfrm>
          <a:prstGeom prst="rect">
            <a:avLst/>
          </a:prstGeom>
        </p:spPr>
        <p:txBody>
          <a:bodyPr wrap="square">
            <a:spAutoFit/>
          </a:bodyPr>
          <a:lstStyle/>
          <a:p>
            <a:pPr marL="285750" indent="-285750">
              <a:buFont typeface="Arial"/>
              <a:buChar char="•"/>
            </a:pPr>
            <a:r>
              <a:rPr lang="en-US" dirty="0" smtClean="0"/>
              <a:t>Visible roles are available for those who don’t choose to participate in CD.</a:t>
            </a:r>
          </a:p>
          <a:p>
            <a:pPr marL="285750" indent="-285750">
              <a:buFont typeface="Arial"/>
              <a:buChar char="•"/>
            </a:pPr>
            <a:endParaRPr lang="en-US" dirty="0"/>
          </a:p>
          <a:p>
            <a:pPr marL="285750" indent="-285750">
              <a:buFont typeface="Arial"/>
              <a:buChar char="•"/>
            </a:pPr>
            <a:r>
              <a:rPr lang="en-US" dirty="0" smtClean="0"/>
              <a:t>The CD demonstrates power to the decision maker</a:t>
            </a:r>
          </a:p>
          <a:p>
            <a:pPr marL="285750" indent="-285750">
              <a:buFont typeface="Arial"/>
              <a:buChar char="•"/>
            </a:pPr>
            <a:endParaRPr lang="en-US" dirty="0"/>
          </a:p>
          <a:p>
            <a:pPr marL="285750" indent="-285750">
              <a:buFont typeface="Arial"/>
              <a:buChar char="•"/>
            </a:pPr>
            <a:r>
              <a:rPr lang="en-US" dirty="0" smtClean="0"/>
              <a:t>It has effective symbolism and draws on religious tradition or the values/ ethical principles of religious background of participants.</a:t>
            </a:r>
          </a:p>
          <a:p>
            <a:pPr marL="285750" indent="-285750">
              <a:buFont typeface="Arial"/>
              <a:buChar char="•"/>
            </a:pPr>
            <a:endParaRPr lang="en-US" dirty="0"/>
          </a:p>
          <a:p>
            <a:pPr marL="285750" indent="-285750">
              <a:buFont typeface="Arial"/>
              <a:buChar char="•"/>
            </a:pPr>
            <a:r>
              <a:rPr lang="en-US" dirty="0" smtClean="0"/>
              <a:t>It will strengthen recruitment in the future not hinder further involvement</a:t>
            </a:r>
          </a:p>
          <a:p>
            <a:pPr marL="285750" indent="-285750">
              <a:buFont typeface="Arial"/>
              <a:buChar char="•"/>
            </a:pPr>
            <a:endParaRPr lang="en-US" dirty="0"/>
          </a:p>
          <a:p>
            <a:pPr marL="285750" indent="-285750">
              <a:buFont typeface="Arial"/>
              <a:buChar char="•"/>
            </a:pPr>
            <a:r>
              <a:rPr lang="en-US" dirty="0" smtClean="0"/>
              <a:t>It will play well with the media and can build your social media. </a:t>
            </a:r>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p:txBody>
      </p:sp>
      <p:pic>
        <p:nvPicPr>
          <p:cNvPr id="6" name="Picture 5"/>
          <p:cNvPicPr>
            <a:picLocks noChangeAspect="1"/>
          </p:cNvPicPr>
          <p:nvPr/>
        </p:nvPicPr>
        <p:blipFill>
          <a:blip r:embed="rId2"/>
          <a:stretch>
            <a:fillRect/>
          </a:stretch>
        </p:blipFill>
        <p:spPr>
          <a:xfrm>
            <a:off x="5294066" y="2014697"/>
            <a:ext cx="3635215" cy="2726411"/>
          </a:xfrm>
          <a:prstGeom prst="rect">
            <a:avLst/>
          </a:prstGeom>
        </p:spPr>
      </p:pic>
    </p:spTree>
    <p:extLst>
      <p:ext uri="{BB962C8B-B14F-4D97-AF65-F5344CB8AC3E}">
        <p14:creationId xmlns:p14="http://schemas.microsoft.com/office/powerpoint/2010/main" val="3910780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6621"/>
            <a:ext cx="6259728" cy="584776"/>
          </a:xfrm>
          <a:prstGeom prst="rect">
            <a:avLst/>
          </a:prstGeom>
          <a:noFill/>
        </p:spPr>
        <p:txBody>
          <a:bodyPr wrap="square" rtlCol="0">
            <a:spAutoFit/>
          </a:bodyPr>
          <a:lstStyle/>
          <a:p>
            <a:pPr algn="ctr"/>
            <a:r>
              <a:rPr lang="en-US" sz="3200" b="1" dirty="0" smtClean="0">
                <a:solidFill>
                  <a:schemeClr val="tx2">
                    <a:lumMod val="75000"/>
                  </a:schemeClr>
                </a:solidFill>
              </a:rPr>
              <a:t>Question </a:t>
            </a:r>
            <a:r>
              <a:rPr lang="en-US" sz="3200" b="1" dirty="0" smtClean="0">
                <a:solidFill>
                  <a:schemeClr val="tx2">
                    <a:lumMod val="75000"/>
                  </a:schemeClr>
                </a:solidFill>
              </a:rPr>
              <a:t>and </a:t>
            </a:r>
            <a:r>
              <a:rPr lang="en-US" sz="3200" b="1" dirty="0" smtClean="0">
                <a:solidFill>
                  <a:schemeClr val="tx2">
                    <a:lumMod val="75000"/>
                  </a:schemeClr>
                </a:solidFill>
              </a:rPr>
              <a:t>Answer / Discussion</a:t>
            </a:r>
            <a:endParaRPr lang="en-US" sz="3200" b="1" dirty="0">
              <a:solidFill>
                <a:schemeClr val="tx2">
                  <a:lumMod val="75000"/>
                </a:schemeClr>
              </a:solidFill>
            </a:endParaRPr>
          </a:p>
        </p:txBody>
      </p:sp>
      <p:sp>
        <p:nvSpPr>
          <p:cNvPr id="4" name="Rectangle 3"/>
          <p:cNvSpPr/>
          <p:nvPr/>
        </p:nvSpPr>
        <p:spPr>
          <a:xfrm>
            <a:off x="767778" y="1872391"/>
            <a:ext cx="7159089" cy="2554545"/>
          </a:xfrm>
          <a:prstGeom prst="rect">
            <a:avLst/>
          </a:prstGeom>
        </p:spPr>
        <p:txBody>
          <a:bodyPr wrap="square">
            <a:spAutoFit/>
          </a:bodyPr>
          <a:lstStyle/>
          <a:p>
            <a:pPr marL="285750" indent="-285750">
              <a:buFont typeface="Arial"/>
              <a:buChar char="•"/>
            </a:pPr>
            <a:r>
              <a:rPr lang="en-US" sz="2400" b="1" dirty="0" smtClean="0"/>
              <a:t>Share your strategy for a local key decision maker. </a:t>
            </a:r>
          </a:p>
          <a:p>
            <a:pPr marL="285750" indent="-285750">
              <a:buFont typeface="Arial"/>
              <a:buChar char="•"/>
            </a:pPr>
            <a:endParaRPr lang="en-US" sz="2400" b="1" dirty="0"/>
          </a:p>
          <a:p>
            <a:pPr marL="285750" indent="-285750">
              <a:buFont typeface="Arial"/>
              <a:buChar char="•"/>
            </a:pPr>
            <a:r>
              <a:rPr lang="en-US" sz="2400" b="1" dirty="0" smtClean="0"/>
              <a:t>Do you think Civil Disobedience would be appropriate in your local strategy?</a:t>
            </a:r>
            <a:endParaRPr lang="en-US" sz="2400" b="1" dirty="0"/>
          </a:p>
          <a:p>
            <a:pPr marL="285750" indent="-285750">
              <a:buFont typeface="Arial"/>
              <a:buChar char="•"/>
            </a:pPr>
            <a:endParaRPr lang="en-US" sz="2400" b="1" dirty="0" smtClean="0"/>
          </a:p>
          <a:p>
            <a:pPr marL="285750" indent="-285750">
              <a:buFont typeface="Arial"/>
              <a:buChar char="•"/>
            </a:pPr>
            <a:endParaRPr lang="en-US" sz="2000" b="1" dirty="0" smtClean="0"/>
          </a:p>
          <a:p>
            <a:pPr marL="285750" indent="-285750">
              <a:buFont typeface="Arial"/>
              <a:buChar char="•"/>
            </a:pPr>
            <a:endParaRPr lang="en-US" sz="2000" b="1" dirty="0"/>
          </a:p>
        </p:txBody>
      </p:sp>
    </p:spTree>
    <p:extLst>
      <p:ext uri="{BB962C8B-B14F-4D97-AF65-F5344CB8AC3E}">
        <p14:creationId xmlns:p14="http://schemas.microsoft.com/office/powerpoint/2010/main" val="1238576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340" y="440056"/>
            <a:ext cx="6918960" cy="1184940"/>
          </a:xfrm>
          <a:prstGeom prst="rect">
            <a:avLst/>
          </a:prstGeom>
          <a:noFill/>
        </p:spPr>
        <p:txBody>
          <a:bodyPr wrap="square" rtlCol="0">
            <a:spAutoFit/>
          </a:bodyPr>
          <a:lstStyle/>
          <a:p>
            <a:r>
              <a:rPr lang="en-US" sz="3600" b="1" dirty="0">
                <a:solidFill>
                  <a:schemeClr val="tx2"/>
                </a:solidFill>
              </a:rPr>
              <a:t>How to Plan a Civil Disobedience</a:t>
            </a:r>
            <a:endParaRPr lang="en-US" sz="3600" dirty="0">
              <a:solidFill>
                <a:schemeClr val="tx2"/>
              </a:solidFill>
            </a:endParaRPr>
          </a:p>
          <a:p>
            <a:endParaRPr lang="en-US" sz="3500" dirty="0">
              <a:solidFill>
                <a:schemeClr val="tx2">
                  <a:lumMod val="75000"/>
                </a:schemeClr>
              </a:solidFill>
            </a:endParaRPr>
          </a:p>
        </p:txBody>
      </p:sp>
      <p:sp>
        <p:nvSpPr>
          <p:cNvPr id="3" name="Rectangle 2"/>
          <p:cNvSpPr/>
          <p:nvPr/>
        </p:nvSpPr>
        <p:spPr>
          <a:xfrm>
            <a:off x="218495" y="1714575"/>
            <a:ext cx="3108006" cy="1200329"/>
          </a:xfrm>
          <a:prstGeom prst="rect">
            <a:avLst/>
          </a:prstGeom>
        </p:spPr>
        <p:txBody>
          <a:bodyPr wrap="square">
            <a:spAutoFit/>
          </a:bodyPr>
          <a:lstStyle/>
          <a:p>
            <a:endParaRPr lang="en-US" dirty="0"/>
          </a:p>
          <a:p>
            <a:endParaRPr lang="en-US" dirty="0"/>
          </a:p>
          <a:p>
            <a:endParaRPr lang="en-US" dirty="0"/>
          </a:p>
          <a:p>
            <a:endParaRPr lang="en-US" dirty="0"/>
          </a:p>
        </p:txBody>
      </p:sp>
      <p:sp>
        <p:nvSpPr>
          <p:cNvPr id="5" name="TextBox 4"/>
          <p:cNvSpPr txBox="1"/>
          <p:nvPr/>
        </p:nvSpPr>
        <p:spPr>
          <a:xfrm>
            <a:off x="4875827" y="2569469"/>
            <a:ext cx="184666" cy="369332"/>
          </a:xfrm>
          <a:prstGeom prst="rect">
            <a:avLst/>
          </a:prstGeom>
          <a:noFill/>
        </p:spPr>
        <p:txBody>
          <a:bodyPr wrap="none" rtlCol="0">
            <a:spAutoFit/>
          </a:bodyPr>
          <a:lstStyle/>
          <a:p>
            <a:endParaRPr lang="en-US" dirty="0"/>
          </a:p>
        </p:txBody>
      </p:sp>
      <p:sp>
        <p:nvSpPr>
          <p:cNvPr id="8" name="TextBox 7"/>
          <p:cNvSpPr txBox="1"/>
          <p:nvPr/>
        </p:nvSpPr>
        <p:spPr>
          <a:xfrm>
            <a:off x="919692" y="2014697"/>
            <a:ext cx="184666" cy="369332"/>
          </a:xfrm>
          <a:prstGeom prst="rect">
            <a:avLst/>
          </a:prstGeom>
          <a:noFill/>
        </p:spPr>
        <p:txBody>
          <a:bodyPr wrap="none" rtlCol="0">
            <a:spAutoFit/>
          </a:bodyPr>
          <a:lstStyle/>
          <a:p>
            <a:endParaRPr lang="en-US" dirty="0"/>
          </a:p>
        </p:txBody>
      </p:sp>
      <p:sp>
        <p:nvSpPr>
          <p:cNvPr id="9" name="Rectangle 8"/>
          <p:cNvSpPr/>
          <p:nvPr/>
        </p:nvSpPr>
        <p:spPr>
          <a:xfrm>
            <a:off x="488491" y="1784639"/>
            <a:ext cx="4881811" cy="6463309"/>
          </a:xfrm>
          <a:prstGeom prst="rect">
            <a:avLst/>
          </a:prstGeom>
        </p:spPr>
        <p:txBody>
          <a:bodyPr wrap="square">
            <a:spAutoFit/>
          </a:bodyPr>
          <a:lstStyle/>
          <a:p>
            <a:pPr marL="285750" indent="-285750">
              <a:buFont typeface="Arial"/>
              <a:buChar char="•"/>
            </a:pPr>
            <a:r>
              <a:rPr lang="en-US" dirty="0" smtClean="0"/>
              <a:t>For clergy and lay leaders, the action they are invited to be part of is often planned by a partner organization. </a:t>
            </a:r>
          </a:p>
          <a:p>
            <a:pPr marL="285750" indent="-285750">
              <a:buFont typeface="Arial"/>
              <a:buChar char="•"/>
            </a:pPr>
            <a:endParaRPr lang="en-US" dirty="0"/>
          </a:p>
          <a:p>
            <a:pPr marL="285750" indent="-285750">
              <a:buFont typeface="Arial"/>
              <a:buChar char="•"/>
            </a:pPr>
            <a:r>
              <a:rPr lang="en-US" dirty="0" smtClean="0"/>
              <a:t>Make sure the action has a component that will lift up the moral and faith voice</a:t>
            </a:r>
          </a:p>
          <a:p>
            <a:pPr marL="285750" indent="-285750">
              <a:buFont typeface="Arial"/>
              <a:buChar char="•"/>
            </a:pPr>
            <a:endParaRPr lang="en-US" dirty="0"/>
          </a:p>
          <a:p>
            <a:pPr marL="285750" indent="-285750">
              <a:buFont typeface="Arial"/>
              <a:buChar char="•"/>
            </a:pPr>
            <a:r>
              <a:rPr lang="en-US" dirty="0" smtClean="0"/>
              <a:t>Have ample discussion and dialogue on Civil Disobedience as a spiritual practice.</a:t>
            </a:r>
          </a:p>
          <a:p>
            <a:pPr marL="285750" indent="-285750">
              <a:buFont typeface="Arial"/>
              <a:buChar char="•"/>
            </a:pPr>
            <a:endParaRPr lang="en-US" dirty="0"/>
          </a:p>
          <a:p>
            <a:pPr marL="285750" indent="-285750">
              <a:buFont typeface="Arial"/>
              <a:buChar char="•"/>
            </a:pPr>
            <a:r>
              <a:rPr lang="en-US" dirty="0" smtClean="0"/>
              <a:t>Make sure that the participant's congregation will support the CD action</a:t>
            </a:r>
          </a:p>
          <a:p>
            <a:pPr marL="285750" indent="-285750">
              <a:buFont typeface="Arial"/>
              <a:buChar char="•"/>
            </a:pPr>
            <a:endParaRPr lang="en-US" dirty="0"/>
          </a:p>
          <a:p>
            <a:pPr marL="285750" indent="-285750">
              <a:buFont typeface="Arial"/>
              <a:buChar char="•"/>
            </a:pPr>
            <a:r>
              <a:rPr lang="en-US" dirty="0" smtClean="0"/>
              <a:t>Assure that there is legal support, if there is not, make sure to have your own legal support established</a:t>
            </a:r>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p:txBody>
      </p:sp>
      <p:pic>
        <p:nvPicPr>
          <p:cNvPr id="4" name="Picture 3"/>
          <p:cNvPicPr>
            <a:picLocks noChangeAspect="1"/>
          </p:cNvPicPr>
          <p:nvPr/>
        </p:nvPicPr>
        <p:blipFill>
          <a:blip r:embed="rId2"/>
          <a:stretch>
            <a:fillRect/>
          </a:stretch>
        </p:blipFill>
        <p:spPr>
          <a:xfrm>
            <a:off x="5370303" y="2569469"/>
            <a:ext cx="3454400" cy="2349500"/>
          </a:xfrm>
          <a:prstGeom prst="rect">
            <a:avLst/>
          </a:prstGeom>
        </p:spPr>
      </p:pic>
    </p:spTree>
    <p:extLst>
      <p:ext uri="{BB962C8B-B14F-4D97-AF65-F5344CB8AC3E}">
        <p14:creationId xmlns:p14="http://schemas.microsoft.com/office/powerpoint/2010/main" val="2111061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340" y="440056"/>
            <a:ext cx="6918960" cy="1184940"/>
          </a:xfrm>
          <a:prstGeom prst="rect">
            <a:avLst/>
          </a:prstGeom>
          <a:noFill/>
        </p:spPr>
        <p:txBody>
          <a:bodyPr wrap="square" rtlCol="0">
            <a:spAutoFit/>
          </a:bodyPr>
          <a:lstStyle/>
          <a:p>
            <a:r>
              <a:rPr lang="en-US" sz="3600" b="1" dirty="0">
                <a:solidFill>
                  <a:schemeClr val="tx2"/>
                </a:solidFill>
              </a:rPr>
              <a:t>How to Plan a Civil Disobedience</a:t>
            </a:r>
            <a:endParaRPr lang="en-US" sz="3600" dirty="0">
              <a:solidFill>
                <a:schemeClr val="tx2"/>
              </a:solidFill>
            </a:endParaRPr>
          </a:p>
          <a:p>
            <a:endParaRPr lang="en-US" sz="3500" dirty="0">
              <a:solidFill>
                <a:schemeClr val="tx2">
                  <a:lumMod val="75000"/>
                </a:schemeClr>
              </a:solidFill>
            </a:endParaRPr>
          </a:p>
        </p:txBody>
      </p:sp>
      <p:sp>
        <p:nvSpPr>
          <p:cNvPr id="3" name="Rectangle 2"/>
          <p:cNvSpPr/>
          <p:nvPr/>
        </p:nvSpPr>
        <p:spPr>
          <a:xfrm>
            <a:off x="218495" y="1714575"/>
            <a:ext cx="3108006" cy="1200329"/>
          </a:xfrm>
          <a:prstGeom prst="rect">
            <a:avLst/>
          </a:prstGeom>
        </p:spPr>
        <p:txBody>
          <a:bodyPr wrap="square">
            <a:spAutoFit/>
          </a:bodyPr>
          <a:lstStyle/>
          <a:p>
            <a:endParaRPr lang="en-US" dirty="0"/>
          </a:p>
          <a:p>
            <a:endParaRPr lang="en-US" dirty="0"/>
          </a:p>
          <a:p>
            <a:endParaRPr lang="en-US" dirty="0"/>
          </a:p>
          <a:p>
            <a:endParaRPr lang="en-US" dirty="0"/>
          </a:p>
        </p:txBody>
      </p:sp>
      <p:sp>
        <p:nvSpPr>
          <p:cNvPr id="5" name="TextBox 4"/>
          <p:cNvSpPr txBox="1"/>
          <p:nvPr/>
        </p:nvSpPr>
        <p:spPr>
          <a:xfrm>
            <a:off x="4875827" y="2569469"/>
            <a:ext cx="184666" cy="369332"/>
          </a:xfrm>
          <a:prstGeom prst="rect">
            <a:avLst/>
          </a:prstGeom>
          <a:noFill/>
        </p:spPr>
        <p:txBody>
          <a:bodyPr wrap="none" rtlCol="0">
            <a:spAutoFit/>
          </a:bodyPr>
          <a:lstStyle/>
          <a:p>
            <a:endParaRPr lang="en-US" dirty="0"/>
          </a:p>
        </p:txBody>
      </p:sp>
      <p:sp>
        <p:nvSpPr>
          <p:cNvPr id="8" name="TextBox 7"/>
          <p:cNvSpPr txBox="1"/>
          <p:nvPr/>
        </p:nvSpPr>
        <p:spPr>
          <a:xfrm>
            <a:off x="919692" y="2014697"/>
            <a:ext cx="184666" cy="369332"/>
          </a:xfrm>
          <a:prstGeom prst="rect">
            <a:avLst/>
          </a:prstGeom>
          <a:noFill/>
        </p:spPr>
        <p:txBody>
          <a:bodyPr wrap="none" rtlCol="0">
            <a:spAutoFit/>
          </a:bodyPr>
          <a:lstStyle/>
          <a:p>
            <a:endParaRPr lang="en-US" dirty="0"/>
          </a:p>
        </p:txBody>
      </p:sp>
      <p:sp>
        <p:nvSpPr>
          <p:cNvPr id="9" name="Rectangle 8"/>
          <p:cNvSpPr/>
          <p:nvPr/>
        </p:nvSpPr>
        <p:spPr>
          <a:xfrm>
            <a:off x="357107" y="1448856"/>
            <a:ext cx="8285078" cy="8125301"/>
          </a:xfrm>
          <a:prstGeom prst="rect">
            <a:avLst/>
          </a:prstGeom>
        </p:spPr>
        <p:txBody>
          <a:bodyPr wrap="square">
            <a:spAutoFit/>
          </a:bodyPr>
          <a:lstStyle/>
          <a:p>
            <a:pPr marL="285750" indent="-285750">
              <a:buFont typeface="Arial"/>
              <a:buChar char="•"/>
            </a:pPr>
            <a:endParaRPr lang="en-US" b="1" dirty="0" smtClean="0"/>
          </a:p>
          <a:p>
            <a:pPr marL="285750" indent="-285750">
              <a:buFont typeface="Arial"/>
              <a:buChar char="•"/>
            </a:pPr>
            <a:r>
              <a:rPr lang="en-US" b="1" dirty="0" smtClean="0"/>
              <a:t>Recruit Early</a:t>
            </a:r>
            <a:r>
              <a:rPr lang="en-US" dirty="0" smtClean="0"/>
              <a:t> if possible to give volunteers plenty of time to discuss with their organization and/or congregation</a:t>
            </a:r>
            <a:endParaRPr lang="en-US" b="1" dirty="0" smtClean="0"/>
          </a:p>
          <a:p>
            <a:pPr marL="285750" indent="-285750">
              <a:buFont typeface="Arial"/>
              <a:buChar char="•"/>
            </a:pPr>
            <a:endParaRPr lang="en-US" b="1" dirty="0"/>
          </a:p>
          <a:p>
            <a:pPr marL="285750" indent="-285750">
              <a:buFont typeface="Arial"/>
              <a:buChar char="•"/>
            </a:pPr>
            <a:r>
              <a:rPr lang="en-US" b="1" dirty="0" smtClean="0"/>
              <a:t>Scout the sight of the action </a:t>
            </a:r>
            <a:r>
              <a:rPr lang="en-US" dirty="0" smtClean="0"/>
              <a:t>ahead of time gathering </a:t>
            </a:r>
            <a:r>
              <a:rPr lang="en-US" dirty="0"/>
              <a:t>site-specific </a:t>
            </a:r>
            <a:r>
              <a:rPr lang="en-US" dirty="0" smtClean="0"/>
              <a:t>information. Make sure the sight is a strategic location to drive the message and meaning this action is meant to convey.</a:t>
            </a:r>
          </a:p>
          <a:p>
            <a:pPr marL="285750" indent="-285750">
              <a:buFont typeface="Arial"/>
              <a:buChar char="•"/>
            </a:pPr>
            <a:endParaRPr lang="en-US" dirty="0"/>
          </a:p>
          <a:p>
            <a:pPr marL="285750" indent="-285750">
              <a:buFont typeface="Arial"/>
              <a:buChar char="•"/>
            </a:pPr>
            <a:r>
              <a:rPr lang="en-US" b="1" dirty="0"/>
              <a:t>Visible Roles for </a:t>
            </a:r>
            <a:r>
              <a:rPr lang="en-US" dirty="0"/>
              <a:t>other leaders such as leading communal prayer or reading a sacred text, </a:t>
            </a:r>
            <a:r>
              <a:rPr lang="en-US" dirty="0" smtClean="0"/>
              <a:t>lay leaders can help as </a:t>
            </a:r>
            <a:r>
              <a:rPr lang="en-US" dirty="0"/>
              <a:t>peace keepers </a:t>
            </a:r>
            <a:r>
              <a:rPr lang="en-US" dirty="0" smtClean="0"/>
              <a:t>for </a:t>
            </a:r>
            <a:r>
              <a:rPr lang="en-US" dirty="0"/>
              <a:t>crowd control are also needed</a:t>
            </a:r>
            <a:r>
              <a:rPr lang="en-US" dirty="0" smtClean="0"/>
              <a:t>.</a:t>
            </a:r>
          </a:p>
          <a:p>
            <a:pPr marL="285750" indent="-285750">
              <a:buFont typeface="Arial"/>
              <a:buChar char="•"/>
            </a:pPr>
            <a:endParaRPr lang="en-US" dirty="0"/>
          </a:p>
          <a:p>
            <a:pPr marL="285750" indent="-285750">
              <a:buFont typeface="Arial"/>
              <a:buChar char="•"/>
            </a:pPr>
            <a:r>
              <a:rPr lang="en-US" b="1" dirty="0" smtClean="0"/>
              <a:t>Creative Actions </a:t>
            </a:r>
            <a:r>
              <a:rPr lang="en-US" dirty="0" smtClean="0"/>
              <a:t> that have specific symbolic meaning to the purpose and larger movement is critical in getting the desired message out to the public in an effective way. Think outside the box and do something new.</a:t>
            </a:r>
          </a:p>
          <a:p>
            <a:pPr marL="285750" indent="-285750">
              <a:buFont typeface="Arial"/>
              <a:buChar char="•"/>
            </a:pPr>
            <a:endParaRPr lang="en-US" b="1" dirty="0"/>
          </a:p>
          <a:p>
            <a:pPr marL="285750" indent="-285750">
              <a:buFont typeface="Arial"/>
              <a:buChar char="•"/>
            </a:pPr>
            <a:r>
              <a:rPr lang="en-US" b="1" dirty="0" smtClean="0"/>
              <a:t>Religious Vestments </a:t>
            </a:r>
            <a:r>
              <a:rPr lang="en-US" dirty="0" smtClean="0"/>
              <a:t>are always needed to lift up the visual symbolism and clearly identify faith leaders in the action, stoles, clergy collars and robes should be encouraged in the planning</a:t>
            </a:r>
            <a:endParaRPr lang="en-US" b="1" dirty="0" smtClean="0"/>
          </a:p>
          <a:p>
            <a:pPr marL="285750" indent="-285750">
              <a:buFont typeface="Arial"/>
              <a:buChar char="•"/>
            </a:pPr>
            <a:endParaRPr lang="en-US" dirty="0"/>
          </a:p>
          <a:p>
            <a:pPr marL="285750" indent="-285750">
              <a:buFont typeface="Arial"/>
              <a:buChar char="•"/>
            </a:pPr>
            <a:endParaRPr lang="en-US" dirty="0"/>
          </a:p>
          <a:p>
            <a:endParaRPr lang="en-US" dirty="0"/>
          </a:p>
          <a:p>
            <a:pPr marL="285750" indent="-285750">
              <a:buFont typeface="Arial"/>
              <a:buChar char="•"/>
            </a:pPr>
            <a:endParaRPr lang="en-US" b="1" dirty="0" smtClean="0"/>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p:txBody>
      </p:sp>
    </p:spTree>
    <p:extLst>
      <p:ext uri="{BB962C8B-B14F-4D97-AF65-F5344CB8AC3E}">
        <p14:creationId xmlns:p14="http://schemas.microsoft.com/office/powerpoint/2010/main" val="2963377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340" y="177269"/>
            <a:ext cx="6918960" cy="1169551"/>
          </a:xfrm>
          <a:prstGeom prst="rect">
            <a:avLst/>
          </a:prstGeom>
          <a:noFill/>
        </p:spPr>
        <p:txBody>
          <a:bodyPr wrap="square" rtlCol="0">
            <a:spAutoFit/>
          </a:bodyPr>
          <a:lstStyle/>
          <a:p>
            <a:r>
              <a:rPr lang="en-US" sz="3500" b="1" dirty="0" smtClean="0">
                <a:solidFill>
                  <a:schemeClr val="tx2">
                    <a:lumMod val="75000"/>
                  </a:schemeClr>
                </a:solidFill>
              </a:rPr>
              <a:t>Announcements and Upcoming </a:t>
            </a:r>
            <a:r>
              <a:rPr lang="en-US" sz="3500" b="1" dirty="0">
                <a:solidFill>
                  <a:schemeClr val="tx2">
                    <a:lumMod val="75000"/>
                  </a:schemeClr>
                </a:solidFill>
              </a:rPr>
              <a:t>Activities</a:t>
            </a:r>
            <a:endParaRPr lang="en-US" sz="3500" dirty="0">
              <a:solidFill>
                <a:schemeClr val="tx2">
                  <a:lumMod val="75000"/>
                </a:schemeClr>
              </a:solidFill>
            </a:endParaRPr>
          </a:p>
        </p:txBody>
      </p:sp>
      <p:sp>
        <p:nvSpPr>
          <p:cNvPr id="4" name="TextBox 3"/>
          <p:cNvSpPr txBox="1"/>
          <p:nvPr/>
        </p:nvSpPr>
        <p:spPr>
          <a:xfrm>
            <a:off x="963487" y="2788458"/>
            <a:ext cx="184666" cy="369332"/>
          </a:xfrm>
          <a:prstGeom prst="rect">
            <a:avLst/>
          </a:prstGeom>
          <a:noFill/>
        </p:spPr>
        <p:txBody>
          <a:bodyPr wrap="none" rtlCol="0">
            <a:spAutoFit/>
          </a:bodyPr>
          <a:lstStyle/>
          <a:p>
            <a:endParaRPr lang="en-US"/>
          </a:p>
        </p:txBody>
      </p:sp>
      <p:sp>
        <p:nvSpPr>
          <p:cNvPr id="2" name="TextBox 1"/>
          <p:cNvSpPr txBox="1"/>
          <p:nvPr/>
        </p:nvSpPr>
        <p:spPr>
          <a:xfrm>
            <a:off x="569333" y="1854105"/>
            <a:ext cx="7751689" cy="4893647"/>
          </a:xfrm>
          <a:prstGeom prst="rect">
            <a:avLst/>
          </a:prstGeom>
          <a:noFill/>
        </p:spPr>
        <p:txBody>
          <a:bodyPr wrap="square" rtlCol="0">
            <a:spAutoFit/>
          </a:bodyPr>
          <a:lstStyle/>
          <a:p>
            <a:r>
              <a:rPr lang="en-US" sz="2400" dirty="0" smtClean="0"/>
              <a:t>Fast For Families: A Call for Immigration Reform and Citizenship</a:t>
            </a:r>
          </a:p>
          <a:p>
            <a:pPr marL="342900" indent="-342900">
              <a:buFont typeface="Arial"/>
              <a:buChar char="•"/>
            </a:pPr>
            <a:r>
              <a:rPr lang="en-US" sz="2400" dirty="0" smtClean="0"/>
              <a:t>The Fast Continues with Local Actions beginning Jan. 29</a:t>
            </a:r>
            <a:r>
              <a:rPr lang="en-US" sz="2400" baseline="30000" dirty="0" smtClean="0"/>
              <a:t>th</a:t>
            </a:r>
            <a:endParaRPr lang="en-US" sz="2400" dirty="0" smtClean="0"/>
          </a:p>
          <a:p>
            <a:pPr marL="342900" indent="-342900">
              <a:buFont typeface="Arial"/>
              <a:buChar char="•"/>
            </a:pPr>
            <a:r>
              <a:rPr lang="en-US" sz="2400" dirty="0" smtClean="0"/>
              <a:t>Bus tour launches in Los Angeles Feb. 24</a:t>
            </a:r>
            <a:r>
              <a:rPr lang="en-US" sz="2400" baseline="30000" dirty="0" smtClean="0"/>
              <a:t>th </a:t>
            </a:r>
            <a:r>
              <a:rPr lang="en-US" sz="2400" dirty="0" smtClean="0"/>
              <a:t>- April 9</a:t>
            </a:r>
            <a:r>
              <a:rPr lang="en-US" sz="2400" baseline="30000" dirty="0" smtClean="0"/>
              <a:t>th</a:t>
            </a:r>
            <a:r>
              <a:rPr lang="en-US" sz="2400" dirty="0" smtClean="0"/>
              <a:t> ending in Washington DC</a:t>
            </a:r>
          </a:p>
          <a:p>
            <a:pPr marL="342900" indent="-342900">
              <a:buFont typeface="Arial"/>
              <a:buChar char="•"/>
            </a:pPr>
            <a:endParaRPr lang="en-US" sz="2400" dirty="0"/>
          </a:p>
          <a:p>
            <a:r>
              <a:rPr lang="en-US" sz="2400" dirty="0" smtClean="0"/>
              <a:t>Faith Leaders Getting Ready for CD on Not1More Deportations in Mid-February </a:t>
            </a:r>
          </a:p>
          <a:p>
            <a:pPr marL="342900" indent="-342900">
              <a:buFont typeface="Arial"/>
              <a:buChar char="•"/>
            </a:pPr>
            <a:endParaRPr lang="en-US" sz="2400" dirty="0"/>
          </a:p>
          <a:p>
            <a:r>
              <a:rPr lang="en-US" sz="2400" dirty="0" smtClean="0"/>
              <a:t>Lent and Passover Activities </a:t>
            </a:r>
            <a:r>
              <a:rPr lang="en-US" sz="2400" dirty="0"/>
              <a:t>I</a:t>
            </a:r>
            <a:r>
              <a:rPr lang="en-US" sz="2400" dirty="0" smtClean="0"/>
              <a:t>ntegrating Immigration</a:t>
            </a:r>
          </a:p>
          <a:p>
            <a:pPr marL="342900" indent="-342900">
              <a:buFont typeface="Arial"/>
              <a:buChar char="•"/>
            </a:pPr>
            <a:r>
              <a:rPr lang="en-US" sz="2400" dirty="0" smtClean="0"/>
              <a:t>Ash Wednesday Services March 5th</a:t>
            </a:r>
          </a:p>
          <a:p>
            <a:pPr marL="342900" indent="-342900">
              <a:buFont typeface="Arial"/>
              <a:buChar char="•"/>
            </a:pPr>
            <a:r>
              <a:rPr lang="en-US" sz="2400" dirty="0" smtClean="0"/>
              <a:t>Sunrise Services April 20th</a:t>
            </a:r>
          </a:p>
          <a:p>
            <a:pPr marL="342900" indent="-342900">
              <a:buFont typeface="Arial"/>
              <a:buChar char="•"/>
            </a:pPr>
            <a:r>
              <a:rPr lang="en-US" sz="2400" dirty="0" smtClean="0"/>
              <a:t>Passover April 14-22</a:t>
            </a:r>
            <a:endParaRPr lang="en-US" sz="2400" dirty="0"/>
          </a:p>
        </p:txBody>
      </p:sp>
    </p:spTree>
    <p:extLst>
      <p:ext uri="{BB962C8B-B14F-4D97-AF65-F5344CB8AC3E}">
        <p14:creationId xmlns:p14="http://schemas.microsoft.com/office/powerpoint/2010/main" val="2714219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340" y="440056"/>
            <a:ext cx="6918960" cy="1184940"/>
          </a:xfrm>
          <a:prstGeom prst="rect">
            <a:avLst/>
          </a:prstGeom>
          <a:noFill/>
        </p:spPr>
        <p:txBody>
          <a:bodyPr wrap="square" rtlCol="0">
            <a:spAutoFit/>
          </a:bodyPr>
          <a:lstStyle/>
          <a:p>
            <a:r>
              <a:rPr lang="en-US" sz="3600" b="1" dirty="0">
                <a:solidFill>
                  <a:schemeClr val="tx2"/>
                </a:solidFill>
              </a:rPr>
              <a:t>How to Plan a Civil Disobedience</a:t>
            </a:r>
            <a:endParaRPr lang="en-US" sz="3600" dirty="0">
              <a:solidFill>
                <a:schemeClr val="tx2"/>
              </a:solidFill>
            </a:endParaRPr>
          </a:p>
          <a:p>
            <a:endParaRPr lang="en-US" sz="3500" dirty="0">
              <a:solidFill>
                <a:schemeClr val="tx2">
                  <a:lumMod val="75000"/>
                </a:schemeClr>
              </a:solidFill>
            </a:endParaRPr>
          </a:p>
        </p:txBody>
      </p:sp>
      <p:sp>
        <p:nvSpPr>
          <p:cNvPr id="5" name="TextBox 4"/>
          <p:cNvSpPr txBox="1"/>
          <p:nvPr/>
        </p:nvSpPr>
        <p:spPr>
          <a:xfrm>
            <a:off x="4875827" y="2569469"/>
            <a:ext cx="184666" cy="369332"/>
          </a:xfrm>
          <a:prstGeom prst="rect">
            <a:avLst/>
          </a:prstGeom>
          <a:noFill/>
        </p:spPr>
        <p:txBody>
          <a:bodyPr wrap="none" rtlCol="0">
            <a:spAutoFit/>
          </a:bodyPr>
          <a:lstStyle/>
          <a:p>
            <a:endParaRPr lang="en-US" dirty="0"/>
          </a:p>
        </p:txBody>
      </p:sp>
      <p:sp>
        <p:nvSpPr>
          <p:cNvPr id="8" name="TextBox 7"/>
          <p:cNvSpPr txBox="1"/>
          <p:nvPr/>
        </p:nvSpPr>
        <p:spPr>
          <a:xfrm>
            <a:off x="919692" y="2014697"/>
            <a:ext cx="184666" cy="369332"/>
          </a:xfrm>
          <a:prstGeom prst="rect">
            <a:avLst/>
          </a:prstGeom>
          <a:noFill/>
        </p:spPr>
        <p:txBody>
          <a:bodyPr wrap="none" rtlCol="0">
            <a:spAutoFit/>
          </a:bodyPr>
          <a:lstStyle/>
          <a:p>
            <a:endParaRPr lang="en-US" dirty="0"/>
          </a:p>
        </p:txBody>
      </p:sp>
      <p:sp>
        <p:nvSpPr>
          <p:cNvPr id="9" name="Rectangle 8"/>
          <p:cNvSpPr/>
          <p:nvPr/>
        </p:nvSpPr>
        <p:spPr>
          <a:xfrm>
            <a:off x="313311" y="1332062"/>
            <a:ext cx="8285078" cy="7848302"/>
          </a:xfrm>
          <a:prstGeom prst="rect">
            <a:avLst/>
          </a:prstGeom>
        </p:spPr>
        <p:txBody>
          <a:bodyPr wrap="square">
            <a:spAutoFit/>
          </a:bodyPr>
          <a:lstStyle/>
          <a:p>
            <a:pPr marL="285750" indent="-285750">
              <a:buFont typeface="Arial"/>
              <a:buChar char="•"/>
            </a:pPr>
            <a:r>
              <a:rPr lang="en-US" b="1" dirty="0"/>
              <a:t>Negotiations with the police </a:t>
            </a:r>
            <a:r>
              <a:rPr lang="en-US" dirty="0"/>
              <a:t>will be very important to establish clear agreements about what type of charge will be given for the action. There are possibilities when you would want to keep the element of surprise and not negotiate </a:t>
            </a:r>
            <a:r>
              <a:rPr lang="en-US" dirty="0" smtClean="0"/>
              <a:t>beforehand, but there should always be ample legal advice on the charges participants will face.</a:t>
            </a:r>
            <a:endParaRPr lang="en-US" dirty="0"/>
          </a:p>
          <a:p>
            <a:endParaRPr lang="en-US" dirty="0"/>
          </a:p>
          <a:p>
            <a:pPr marL="285750" indent="-285750">
              <a:buFont typeface="Arial"/>
              <a:buChar char="•"/>
            </a:pPr>
            <a:r>
              <a:rPr lang="en-US" b="1" dirty="0"/>
              <a:t>Security Culture </a:t>
            </a:r>
            <a:r>
              <a:rPr lang="en-US" dirty="0"/>
              <a:t>is critical as often CD is not a public planning process, and must only be discussed with trusted members who will be participating. Often the public invitation is for a general activity or action and the CD is not </a:t>
            </a:r>
            <a:r>
              <a:rPr lang="en-US" dirty="0" smtClean="0"/>
              <a:t>disclosed to the public </a:t>
            </a:r>
            <a:r>
              <a:rPr lang="en-US" dirty="0"/>
              <a:t>until the moment of execution.</a:t>
            </a:r>
            <a:endParaRPr lang="en-US" b="1" dirty="0"/>
          </a:p>
          <a:p>
            <a:endParaRPr lang="en-US" b="1" dirty="0"/>
          </a:p>
          <a:p>
            <a:pPr marL="285750" indent="-285750">
              <a:buFont typeface="Arial"/>
              <a:buChar char="•"/>
            </a:pPr>
            <a:r>
              <a:rPr lang="en-US" b="1" dirty="0" smtClean="0"/>
              <a:t>Host </a:t>
            </a:r>
            <a:r>
              <a:rPr lang="en-US" b="1" dirty="0"/>
              <a:t>a training </a:t>
            </a:r>
            <a:r>
              <a:rPr lang="en-US" dirty="0"/>
              <a:t>or conference call with leaders committed to the Civil Disobedience ahead of time to answer any questions and go through action details step by </a:t>
            </a:r>
            <a:r>
              <a:rPr lang="en-US" dirty="0" smtClean="0"/>
              <a:t>step</a:t>
            </a:r>
          </a:p>
          <a:p>
            <a:pPr marL="285750" indent="-285750">
              <a:buFont typeface="Arial"/>
              <a:buChar char="•"/>
            </a:pPr>
            <a:endParaRPr lang="en-US" dirty="0"/>
          </a:p>
          <a:p>
            <a:pPr marL="285750" indent="-285750">
              <a:buFont typeface="Arial"/>
              <a:buChar char="•"/>
            </a:pPr>
            <a:r>
              <a:rPr lang="en-US" b="1" dirty="0" smtClean="0"/>
              <a:t>Be Ready </a:t>
            </a:r>
            <a:r>
              <a:rPr lang="en-US" dirty="0" smtClean="0"/>
              <a:t> on the day of action with all materials, and details planned out such as having participants bring money if there will be a fine or holding personal items for them</a:t>
            </a:r>
          </a:p>
          <a:p>
            <a:pPr marL="285750" indent="-285750">
              <a:buFont typeface="Arial"/>
              <a:buChar char="•"/>
            </a:pPr>
            <a:endParaRPr lang="en-US" b="1" dirty="0"/>
          </a:p>
          <a:p>
            <a:pPr marL="285750" indent="-285750">
              <a:buFont typeface="Arial"/>
              <a:buChar char="•"/>
            </a:pPr>
            <a:r>
              <a:rPr lang="en-US" b="1" dirty="0" smtClean="0"/>
              <a:t>Jail Support </a:t>
            </a:r>
            <a:r>
              <a:rPr lang="en-US" dirty="0" smtClean="0"/>
              <a:t>when they are released it is great to have a team with a vigil outside of jail, helping people get personal items, food or rides home as they are released</a:t>
            </a:r>
            <a:endParaRPr lang="en-US" b="1" dirty="0" smtClean="0"/>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b="1" dirty="0"/>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p:txBody>
      </p:sp>
    </p:spTree>
    <p:extLst>
      <p:ext uri="{BB962C8B-B14F-4D97-AF65-F5344CB8AC3E}">
        <p14:creationId xmlns:p14="http://schemas.microsoft.com/office/powerpoint/2010/main" val="2233074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340" y="440056"/>
            <a:ext cx="6918960" cy="1184940"/>
          </a:xfrm>
          <a:prstGeom prst="rect">
            <a:avLst/>
          </a:prstGeom>
          <a:noFill/>
        </p:spPr>
        <p:txBody>
          <a:bodyPr wrap="square" rtlCol="0">
            <a:spAutoFit/>
          </a:bodyPr>
          <a:lstStyle/>
          <a:p>
            <a:r>
              <a:rPr lang="en-US" sz="3600" b="1" dirty="0">
                <a:solidFill>
                  <a:schemeClr val="tx2"/>
                </a:solidFill>
              </a:rPr>
              <a:t>How to Plan a Civil Disobedience</a:t>
            </a:r>
            <a:endParaRPr lang="en-US" sz="3600" dirty="0">
              <a:solidFill>
                <a:schemeClr val="tx2"/>
              </a:solidFill>
            </a:endParaRPr>
          </a:p>
          <a:p>
            <a:endParaRPr lang="en-US" sz="3500" dirty="0">
              <a:solidFill>
                <a:schemeClr val="tx2">
                  <a:lumMod val="75000"/>
                </a:schemeClr>
              </a:solidFill>
            </a:endParaRPr>
          </a:p>
        </p:txBody>
      </p:sp>
      <p:sp>
        <p:nvSpPr>
          <p:cNvPr id="5" name="TextBox 4"/>
          <p:cNvSpPr txBox="1"/>
          <p:nvPr/>
        </p:nvSpPr>
        <p:spPr>
          <a:xfrm>
            <a:off x="4875827" y="2569469"/>
            <a:ext cx="184666" cy="369332"/>
          </a:xfrm>
          <a:prstGeom prst="rect">
            <a:avLst/>
          </a:prstGeom>
          <a:noFill/>
        </p:spPr>
        <p:txBody>
          <a:bodyPr wrap="none" rtlCol="0">
            <a:spAutoFit/>
          </a:bodyPr>
          <a:lstStyle/>
          <a:p>
            <a:endParaRPr lang="en-US" dirty="0"/>
          </a:p>
        </p:txBody>
      </p:sp>
      <p:sp>
        <p:nvSpPr>
          <p:cNvPr id="8" name="TextBox 7"/>
          <p:cNvSpPr txBox="1"/>
          <p:nvPr/>
        </p:nvSpPr>
        <p:spPr>
          <a:xfrm>
            <a:off x="919692" y="2014697"/>
            <a:ext cx="184666" cy="369332"/>
          </a:xfrm>
          <a:prstGeom prst="rect">
            <a:avLst/>
          </a:prstGeom>
          <a:noFill/>
        </p:spPr>
        <p:txBody>
          <a:bodyPr wrap="none" rtlCol="0">
            <a:spAutoFit/>
          </a:bodyPr>
          <a:lstStyle/>
          <a:p>
            <a:endParaRPr lang="en-US" dirty="0"/>
          </a:p>
        </p:txBody>
      </p:sp>
      <p:sp>
        <p:nvSpPr>
          <p:cNvPr id="9" name="Rectangle 8"/>
          <p:cNvSpPr/>
          <p:nvPr/>
        </p:nvSpPr>
        <p:spPr>
          <a:xfrm>
            <a:off x="313311" y="1332062"/>
            <a:ext cx="8285078" cy="6740308"/>
          </a:xfrm>
          <a:prstGeom prst="rect">
            <a:avLst/>
          </a:prstGeom>
        </p:spPr>
        <p:txBody>
          <a:bodyPr wrap="square">
            <a:spAutoFit/>
          </a:bodyPr>
          <a:lstStyle/>
          <a:p>
            <a:pPr marL="285750" indent="-285750">
              <a:buFont typeface="Arial"/>
              <a:buChar char="•"/>
            </a:pPr>
            <a:endParaRPr lang="en-US" b="1" dirty="0" smtClean="0"/>
          </a:p>
          <a:p>
            <a:pPr marL="285750" indent="-285750">
              <a:buFont typeface="Arial"/>
              <a:buChar char="•"/>
            </a:pPr>
            <a:r>
              <a:rPr lang="en-US" b="1" dirty="0" smtClean="0"/>
              <a:t>A Communications plan </a:t>
            </a:r>
            <a:r>
              <a:rPr lang="en-US" dirty="0" smtClean="0"/>
              <a:t>is an essential piece of getting the word out to the public. Write your media release ahead of time. Get quotes from faith leaders in partner organizations’ media releases with whom you are collaborating. Utilize this opportunity as a way to build media contacts</a:t>
            </a:r>
          </a:p>
          <a:p>
            <a:pPr marL="285750" indent="-285750">
              <a:buFont typeface="Arial"/>
              <a:buChar char="•"/>
            </a:pPr>
            <a:endParaRPr lang="en-US" dirty="0"/>
          </a:p>
          <a:p>
            <a:pPr marL="285750" indent="-285750">
              <a:buFont typeface="Arial"/>
              <a:buChar char="•"/>
            </a:pPr>
            <a:r>
              <a:rPr lang="en-US" b="1" dirty="0" smtClean="0"/>
              <a:t>Opinion Editorials and Blogs </a:t>
            </a:r>
            <a:r>
              <a:rPr lang="en-US" dirty="0"/>
              <a:t> </a:t>
            </a:r>
            <a:r>
              <a:rPr lang="en-US" dirty="0" smtClean="0"/>
              <a:t>Ask your key participants to write an Opinion Editorial or blog ahead of time about why they felt convicted to participate in a Civil Disobedience action. To ensure this piece happens you may have to ghost write a draft and ask for edits from your leader.</a:t>
            </a:r>
          </a:p>
          <a:p>
            <a:pPr marL="285750" indent="-285750">
              <a:buFont typeface="Arial"/>
              <a:buChar char="•"/>
            </a:pPr>
            <a:endParaRPr lang="en-US" b="1" dirty="0"/>
          </a:p>
          <a:p>
            <a:pPr marL="285750" indent="-285750">
              <a:buFont typeface="Arial"/>
              <a:buChar char="•"/>
            </a:pPr>
            <a:r>
              <a:rPr lang="en-US" b="1" dirty="0" smtClean="0"/>
              <a:t>Social Media </a:t>
            </a:r>
            <a:r>
              <a:rPr lang="en-US" dirty="0" smtClean="0"/>
              <a:t>is a growing means of communication. At the action make sure someone is live tweeting and updating your organizations’ </a:t>
            </a:r>
            <a:r>
              <a:rPr lang="en-US" dirty="0" err="1" smtClean="0"/>
              <a:t>facebook</a:t>
            </a:r>
            <a:r>
              <a:rPr lang="en-US" dirty="0" smtClean="0"/>
              <a:t> page. Tweeting @(Rep/</a:t>
            </a:r>
            <a:r>
              <a:rPr lang="en-US" dirty="0" err="1" smtClean="0"/>
              <a:t>Sen</a:t>
            </a:r>
            <a:r>
              <a:rPr lang="en-US" dirty="0" smtClean="0"/>
              <a:t>/President) with the decision makers twitter handle is a great way to do advocacy through social media. Make sure to do social media updates for any blogs, Opinion Editorials or</a:t>
            </a:r>
            <a:endParaRPr lang="en-US" b="1" dirty="0"/>
          </a:p>
          <a:p>
            <a:pPr marL="285750" indent="-285750">
              <a:buFont typeface="Arial"/>
              <a:buChar char="•"/>
            </a:pPr>
            <a:endParaRPr lang="en-US" dirty="0"/>
          </a:p>
          <a:p>
            <a:pPr marL="285750" indent="-285750">
              <a:buFont typeface="Arial"/>
              <a:buChar char="•"/>
            </a:pPr>
            <a:endParaRPr lang="en-US" b="1" dirty="0"/>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p:txBody>
      </p:sp>
    </p:spTree>
    <p:extLst>
      <p:ext uri="{BB962C8B-B14F-4D97-AF65-F5344CB8AC3E}">
        <p14:creationId xmlns:p14="http://schemas.microsoft.com/office/powerpoint/2010/main" val="577192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340" y="440056"/>
            <a:ext cx="6918960" cy="1184940"/>
          </a:xfrm>
          <a:prstGeom prst="rect">
            <a:avLst/>
          </a:prstGeom>
          <a:noFill/>
        </p:spPr>
        <p:txBody>
          <a:bodyPr wrap="square" rtlCol="0">
            <a:spAutoFit/>
          </a:bodyPr>
          <a:lstStyle/>
          <a:p>
            <a:r>
              <a:rPr lang="en-US" sz="3600" b="1" dirty="0" smtClean="0">
                <a:solidFill>
                  <a:schemeClr val="tx2"/>
                </a:solidFill>
              </a:rPr>
              <a:t>Resources for Further Learning</a:t>
            </a:r>
            <a:endParaRPr lang="en-US" sz="3600" dirty="0">
              <a:solidFill>
                <a:schemeClr val="tx2"/>
              </a:solidFill>
            </a:endParaRPr>
          </a:p>
          <a:p>
            <a:endParaRPr lang="en-US" sz="3500" dirty="0">
              <a:solidFill>
                <a:schemeClr val="tx2">
                  <a:lumMod val="75000"/>
                </a:schemeClr>
              </a:solidFill>
            </a:endParaRPr>
          </a:p>
        </p:txBody>
      </p:sp>
      <p:sp>
        <p:nvSpPr>
          <p:cNvPr id="5" name="TextBox 4"/>
          <p:cNvSpPr txBox="1"/>
          <p:nvPr/>
        </p:nvSpPr>
        <p:spPr>
          <a:xfrm>
            <a:off x="4875827" y="2569469"/>
            <a:ext cx="184666" cy="369332"/>
          </a:xfrm>
          <a:prstGeom prst="rect">
            <a:avLst/>
          </a:prstGeom>
          <a:noFill/>
        </p:spPr>
        <p:txBody>
          <a:bodyPr wrap="none" rtlCol="0">
            <a:spAutoFit/>
          </a:bodyPr>
          <a:lstStyle/>
          <a:p>
            <a:endParaRPr lang="en-US" dirty="0"/>
          </a:p>
        </p:txBody>
      </p:sp>
      <p:sp>
        <p:nvSpPr>
          <p:cNvPr id="8" name="TextBox 7"/>
          <p:cNvSpPr txBox="1"/>
          <p:nvPr/>
        </p:nvSpPr>
        <p:spPr>
          <a:xfrm>
            <a:off x="919692" y="2014697"/>
            <a:ext cx="184666" cy="369332"/>
          </a:xfrm>
          <a:prstGeom prst="rect">
            <a:avLst/>
          </a:prstGeom>
          <a:noFill/>
        </p:spPr>
        <p:txBody>
          <a:bodyPr wrap="none" rtlCol="0">
            <a:spAutoFit/>
          </a:bodyPr>
          <a:lstStyle/>
          <a:p>
            <a:endParaRPr lang="en-US" dirty="0"/>
          </a:p>
        </p:txBody>
      </p:sp>
      <p:sp>
        <p:nvSpPr>
          <p:cNvPr id="9" name="Rectangle 8"/>
          <p:cNvSpPr/>
          <p:nvPr/>
        </p:nvSpPr>
        <p:spPr>
          <a:xfrm>
            <a:off x="313311" y="1332062"/>
            <a:ext cx="8285078" cy="6740308"/>
          </a:xfrm>
          <a:prstGeom prst="rect">
            <a:avLst/>
          </a:prstGeom>
        </p:spPr>
        <p:txBody>
          <a:bodyPr wrap="square">
            <a:spAutoFit/>
          </a:bodyPr>
          <a:lstStyle/>
          <a:p>
            <a:pPr marL="285750" indent="-285750">
              <a:buFont typeface="Arial"/>
              <a:buChar char="•"/>
            </a:pPr>
            <a:endParaRPr lang="en-US" b="1" dirty="0" smtClean="0"/>
          </a:p>
          <a:p>
            <a:r>
              <a:rPr lang="en-US" b="1" dirty="0" smtClean="0"/>
              <a:t>The above information referenced several organizations below</a:t>
            </a:r>
            <a:endParaRPr lang="en-US" b="1" dirty="0"/>
          </a:p>
          <a:p>
            <a:endParaRPr lang="en-US" dirty="0" smtClean="0"/>
          </a:p>
          <a:p>
            <a:pPr marL="285750" indent="-285750">
              <a:buFont typeface="Arial"/>
              <a:buChar char="•"/>
            </a:pPr>
            <a:r>
              <a:rPr lang="en-US" dirty="0" smtClean="0"/>
              <a:t>Pace e </a:t>
            </a:r>
            <a:r>
              <a:rPr lang="en-US" dirty="0" err="1" smtClean="0"/>
              <a:t>Bene</a:t>
            </a:r>
            <a:r>
              <a:rPr lang="en-US" dirty="0"/>
              <a:t> </a:t>
            </a:r>
            <a:r>
              <a:rPr lang="en-US" dirty="0" smtClean="0"/>
              <a:t>– Non-Violent Change 101</a:t>
            </a:r>
          </a:p>
          <a:p>
            <a:r>
              <a:rPr lang="en-US" dirty="0" smtClean="0">
                <a:hlinkClick r:id="rId2"/>
              </a:rPr>
              <a:t>http</a:t>
            </a:r>
            <a:r>
              <a:rPr lang="en-US" dirty="0">
                <a:hlinkClick r:id="rId2"/>
              </a:rPr>
              <a:t>://paceebene.org/nonviolent-change-101/building-nonviolent-world/methods/nonviolent-action-</a:t>
            </a:r>
            <a:r>
              <a:rPr lang="en-US" dirty="0" smtClean="0">
                <a:hlinkClick r:id="rId2"/>
              </a:rPr>
              <a:t>checklist</a:t>
            </a:r>
            <a:endParaRPr lang="en-US" dirty="0" smtClean="0"/>
          </a:p>
          <a:p>
            <a:endParaRPr lang="en-US" dirty="0"/>
          </a:p>
          <a:p>
            <a:pPr marL="285750" indent="-285750">
              <a:buFont typeface="Arial"/>
              <a:buChar char="•"/>
            </a:pPr>
            <a:r>
              <a:rPr lang="en-US" dirty="0" smtClean="0"/>
              <a:t>Beautiful Trouble, A Toolbox for Revolution</a:t>
            </a:r>
          </a:p>
          <a:p>
            <a:r>
              <a:rPr lang="en-US" dirty="0" smtClean="0"/>
              <a:t> </a:t>
            </a:r>
            <a:r>
              <a:rPr lang="en-US" dirty="0" smtClean="0">
                <a:hlinkClick r:id="rId3"/>
              </a:rPr>
              <a:t>http</a:t>
            </a:r>
            <a:r>
              <a:rPr lang="en-US" dirty="0">
                <a:hlinkClick r:id="rId3"/>
              </a:rPr>
              <a:t>://beautifultrouble.org/introduction</a:t>
            </a:r>
            <a:r>
              <a:rPr lang="en-US" dirty="0" smtClean="0">
                <a:hlinkClick r:id="rId3"/>
              </a:rPr>
              <a:t>/</a:t>
            </a:r>
            <a:endParaRPr lang="en-US" dirty="0" smtClean="0"/>
          </a:p>
          <a:p>
            <a:endParaRPr lang="en-US" dirty="0"/>
          </a:p>
          <a:p>
            <a:pPr marL="285750" indent="-285750">
              <a:buFont typeface="Arial"/>
              <a:buChar char="•"/>
            </a:pPr>
            <a:r>
              <a:rPr lang="en-US" dirty="0" smtClean="0"/>
              <a:t>Midwest Academy Organizing Institute, Training schedule below</a:t>
            </a:r>
          </a:p>
          <a:p>
            <a:r>
              <a:rPr lang="en-US" dirty="0">
                <a:hlinkClick r:id="rId4"/>
              </a:rPr>
              <a:t>http://www.midwestacademy.com/training/organizing-social-change</a:t>
            </a:r>
            <a:r>
              <a:rPr lang="en-US" dirty="0" smtClean="0">
                <a:hlinkClick r:id="rId4"/>
              </a:rPr>
              <a:t>/</a:t>
            </a:r>
            <a:endParaRPr lang="en-US" dirty="0" smtClean="0"/>
          </a:p>
          <a:p>
            <a:endParaRPr lang="en-US" dirty="0"/>
          </a:p>
          <a:p>
            <a:pPr marL="285750" indent="-285750">
              <a:buFont typeface="Arial"/>
              <a:buChar char="•"/>
            </a:pPr>
            <a:r>
              <a:rPr lang="en-US" dirty="0" smtClean="0"/>
              <a:t>Ruckus Society- Training and Action</a:t>
            </a:r>
          </a:p>
          <a:p>
            <a:r>
              <a:rPr lang="en-US" dirty="0" smtClean="0">
                <a:hlinkClick r:id="rId5"/>
              </a:rPr>
              <a:t>http</a:t>
            </a:r>
            <a:r>
              <a:rPr lang="en-US" dirty="0">
                <a:hlinkClick r:id="rId5"/>
              </a:rPr>
              <a:t>://</a:t>
            </a:r>
            <a:r>
              <a:rPr lang="en-US" dirty="0" err="1">
                <a:hlinkClick r:id="rId5"/>
              </a:rPr>
              <a:t>www.ruckus.org</a:t>
            </a:r>
            <a:r>
              <a:rPr lang="en-US" dirty="0">
                <a:hlinkClick r:id="rId5"/>
              </a:rPr>
              <a:t>/</a:t>
            </a:r>
            <a:r>
              <a:rPr lang="en-US" dirty="0" err="1">
                <a:hlinkClick r:id="rId5"/>
              </a:rPr>
              <a:t>article.php?list</a:t>
            </a:r>
            <a:r>
              <a:rPr lang="en-US" dirty="0">
                <a:hlinkClick r:id="rId5"/>
              </a:rPr>
              <a:t>=</a:t>
            </a:r>
            <a:r>
              <a:rPr lang="en-US" dirty="0" err="1">
                <a:hlinkClick r:id="rId5"/>
              </a:rPr>
              <a:t>type&amp;type</a:t>
            </a:r>
            <a:r>
              <a:rPr lang="en-US" dirty="0">
                <a:hlinkClick r:id="rId5"/>
              </a:rPr>
              <a:t>=64</a:t>
            </a:r>
            <a:endParaRPr lang="en-US" dirty="0" smtClean="0"/>
          </a:p>
          <a:p>
            <a:endParaRPr lang="en-US" dirty="0"/>
          </a:p>
          <a:p>
            <a:endParaRPr lang="en-US" dirty="0"/>
          </a:p>
          <a:p>
            <a:pPr marL="285750" indent="-285750">
              <a:buFont typeface="Arial"/>
              <a:buChar char="•"/>
            </a:pPr>
            <a:endParaRPr lang="en-US" b="1" dirty="0"/>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p:txBody>
      </p:sp>
    </p:spTree>
    <p:extLst>
      <p:ext uri="{BB962C8B-B14F-4D97-AF65-F5344CB8AC3E}">
        <p14:creationId xmlns:p14="http://schemas.microsoft.com/office/powerpoint/2010/main" val="3980699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6621"/>
            <a:ext cx="6259728" cy="584776"/>
          </a:xfrm>
          <a:prstGeom prst="rect">
            <a:avLst/>
          </a:prstGeom>
          <a:noFill/>
        </p:spPr>
        <p:txBody>
          <a:bodyPr wrap="square" rtlCol="0">
            <a:spAutoFit/>
          </a:bodyPr>
          <a:lstStyle/>
          <a:p>
            <a:pPr algn="ctr"/>
            <a:r>
              <a:rPr lang="en-US" sz="3200" b="1" dirty="0" smtClean="0">
                <a:solidFill>
                  <a:schemeClr val="tx2">
                    <a:lumMod val="75000"/>
                  </a:schemeClr>
                </a:solidFill>
              </a:rPr>
              <a:t>Question </a:t>
            </a:r>
            <a:r>
              <a:rPr lang="en-US" sz="3200" b="1" dirty="0" smtClean="0">
                <a:solidFill>
                  <a:schemeClr val="tx2">
                    <a:lumMod val="75000"/>
                  </a:schemeClr>
                </a:solidFill>
              </a:rPr>
              <a:t>and </a:t>
            </a:r>
            <a:r>
              <a:rPr lang="en-US" sz="3200" b="1" dirty="0" smtClean="0">
                <a:solidFill>
                  <a:schemeClr val="tx2">
                    <a:lumMod val="75000"/>
                  </a:schemeClr>
                </a:solidFill>
              </a:rPr>
              <a:t>Answer / Discussion</a:t>
            </a:r>
            <a:endParaRPr lang="en-US" sz="3200" b="1" dirty="0">
              <a:solidFill>
                <a:schemeClr val="tx2">
                  <a:lumMod val="75000"/>
                </a:schemeClr>
              </a:solidFill>
            </a:endParaRPr>
          </a:p>
        </p:txBody>
      </p:sp>
      <p:sp>
        <p:nvSpPr>
          <p:cNvPr id="4" name="Rectangle 3"/>
          <p:cNvSpPr/>
          <p:nvPr/>
        </p:nvSpPr>
        <p:spPr>
          <a:xfrm>
            <a:off x="767778" y="1872391"/>
            <a:ext cx="7159089" cy="2923877"/>
          </a:xfrm>
          <a:prstGeom prst="rect">
            <a:avLst/>
          </a:prstGeom>
        </p:spPr>
        <p:txBody>
          <a:bodyPr wrap="square">
            <a:spAutoFit/>
          </a:bodyPr>
          <a:lstStyle/>
          <a:p>
            <a:pPr marL="285750" indent="-285750">
              <a:buFont typeface="Arial"/>
              <a:buChar char="•"/>
            </a:pPr>
            <a:r>
              <a:rPr lang="en-US" sz="2400" b="1" dirty="0" smtClean="0"/>
              <a:t>What questions or comments do you have on planning a Civil Disobedience?</a:t>
            </a:r>
          </a:p>
          <a:p>
            <a:pPr marL="285750" indent="-285750">
              <a:buFont typeface="Arial"/>
              <a:buChar char="•"/>
            </a:pPr>
            <a:endParaRPr lang="en-US" sz="2400" b="1" dirty="0"/>
          </a:p>
          <a:p>
            <a:pPr marL="285750" indent="-285750">
              <a:buFont typeface="Arial"/>
              <a:buChar char="•"/>
            </a:pPr>
            <a:r>
              <a:rPr lang="en-US" sz="2400" b="1" dirty="0" smtClean="0"/>
              <a:t>Are you interested in planning a Civil Disobedience in the near future? If so what might that </a:t>
            </a:r>
            <a:r>
              <a:rPr lang="en-US" sz="2400" b="1" dirty="0" err="1" smtClean="0"/>
              <a:t>loook</a:t>
            </a:r>
            <a:r>
              <a:rPr lang="en-US" sz="2400" b="1" dirty="0" smtClean="0"/>
              <a:t> like</a:t>
            </a:r>
            <a:endParaRPr lang="en-US" sz="2400" b="1" dirty="0"/>
          </a:p>
          <a:p>
            <a:pPr marL="285750" indent="-285750">
              <a:buFont typeface="Arial"/>
              <a:buChar char="•"/>
            </a:pPr>
            <a:endParaRPr lang="en-US" sz="2400" b="1" dirty="0" smtClean="0"/>
          </a:p>
          <a:p>
            <a:pPr marL="285750" indent="-285750">
              <a:buFont typeface="Arial"/>
              <a:buChar char="•"/>
            </a:pPr>
            <a:endParaRPr lang="en-US" sz="2000" b="1" dirty="0" smtClean="0"/>
          </a:p>
          <a:p>
            <a:pPr marL="285750" indent="-285750">
              <a:buFont typeface="Arial"/>
              <a:buChar char="•"/>
            </a:pPr>
            <a:endParaRPr lang="en-US" sz="2000" b="1" dirty="0"/>
          </a:p>
        </p:txBody>
      </p:sp>
    </p:spTree>
    <p:extLst>
      <p:ext uri="{BB962C8B-B14F-4D97-AF65-F5344CB8AC3E}">
        <p14:creationId xmlns:p14="http://schemas.microsoft.com/office/powerpoint/2010/main" val="1238576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2772" y="473526"/>
            <a:ext cx="6259728" cy="1569660"/>
          </a:xfrm>
          <a:prstGeom prst="rect">
            <a:avLst/>
          </a:prstGeom>
          <a:noFill/>
        </p:spPr>
        <p:txBody>
          <a:bodyPr wrap="square" rtlCol="0">
            <a:spAutoFit/>
          </a:bodyPr>
          <a:lstStyle/>
          <a:p>
            <a:pPr algn="ctr"/>
            <a:r>
              <a:rPr lang="en-US" sz="4800" b="1" dirty="0"/>
              <a:t>Vision for 2014</a:t>
            </a:r>
          </a:p>
          <a:p>
            <a:pPr algn="ctr"/>
            <a:endParaRPr lang="en-US" sz="4800" b="1" dirty="0">
              <a:solidFill>
                <a:schemeClr val="tx2">
                  <a:lumMod val="75000"/>
                </a:schemeClr>
              </a:solidFill>
            </a:endParaRPr>
          </a:p>
        </p:txBody>
      </p:sp>
      <p:sp>
        <p:nvSpPr>
          <p:cNvPr id="3" name="Rectangle 2"/>
          <p:cNvSpPr/>
          <p:nvPr/>
        </p:nvSpPr>
        <p:spPr>
          <a:xfrm>
            <a:off x="382772" y="1765005"/>
            <a:ext cx="5494184" cy="5909311"/>
          </a:xfrm>
          <a:prstGeom prst="rect">
            <a:avLst/>
          </a:prstGeom>
        </p:spPr>
        <p:txBody>
          <a:bodyPr wrap="square">
            <a:spAutoFit/>
          </a:bodyPr>
          <a:lstStyle/>
          <a:p>
            <a:pPr>
              <a:buFont typeface="Arial" pitchFamily="34" charset="0"/>
              <a:buChar char="•"/>
            </a:pPr>
            <a:r>
              <a:rPr lang="en-US" dirty="0" smtClean="0"/>
              <a:t> Continued Pressure on Key Decision Makers, neighbor to neighbor meetings, vigils, fasting, </a:t>
            </a:r>
            <a:r>
              <a:rPr lang="en-US" dirty="0" smtClean="0"/>
              <a:t>posadas</a:t>
            </a:r>
          </a:p>
          <a:p>
            <a:pPr>
              <a:buFont typeface="Arial" pitchFamily="34" charset="0"/>
              <a:buChar char="•"/>
            </a:pPr>
            <a:endParaRPr lang="en-US" dirty="0"/>
          </a:p>
          <a:p>
            <a:pPr>
              <a:buFont typeface="Arial" pitchFamily="34" charset="0"/>
              <a:buChar char="•"/>
            </a:pPr>
            <a:r>
              <a:rPr lang="en-US" dirty="0" smtClean="0"/>
              <a:t>Fast4Families: A Call for Immigration Reform and Citizenship will continue </a:t>
            </a:r>
            <a:r>
              <a:rPr lang="en-US" dirty="0"/>
              <a:t>to move in the </a:t>
            </a:r>
            <a:r>
              <a:rPr lang="en-US" dirty="0" smtClean="0"/>
              <a:t>field</a:t>
            </a:r>
            <a:r>
              <a:rPr lang="en-US" dirty="0"/>
              <a:t> </a:t>
            </a:r>
            <a:r>
              <a:rPr lang="en-US" dirty="0" smtClean="0"/>
              <a:t>starting Jan. 29</a:t>
            </a:r>
            <a:r>
              <a:rPr lang="en-US" baseline="30000" dirty="0" smtClean="0"/>
              <a:t>th</a:t>
            </a:r>
            <a:r>
              <a:rPr lang="en-US" dirty="0" smtClean="0"/>
              <a:t> with Bus Tour Launch Feb. 24th</a:t>
            </a:r>
            <a:endParaRPr lang="en-US" dirty="0"/>
          </a:p>
          <a:p>
            <a:endParaRPr lang="en-US" dirty="0"/>
          </a:p>
          <a:p>
            <a:pPr>
              <a:buFont typeface="Arial" pitchFamily="34" charset="0"/>
              <a:buChar char="•"/>
            </a:pPr>
            <a:r>
              <a:rPr lang="en-US" dirty="0" smtClean="0"/>
              <a:t>Get Ready to escalate in 2014 with creative new tactics that could include Civil Disobedience</a:t>
            </a:r>
          </a:p>
          <a:p>
            <a:endParaRPr lang="en-US" dirty="0"/>
          </a:p>
          <a:p>
            <a:pPr>
              <a:buFont typeface="Arial" pitchFamily="34" charset="0"/>
              <a:buChar char="•"/>
            </a:pPr>
            <a:r>
              <a:rPr lang="en-US" dirty="0" smtClean="0"/>
              <a:t>Continued pressure on the Obama Administration to expand </a:t>
            </a:r>
            <a:r>
              <a:rPr lang="en-US" dirty="0" smtClean="0"/>
              <a:t>DACA with deferred action for all eligible undocumented people</a:t>
            </a:r>
            <a:endParaRPr lang="en-US" dirty="0" smtClean="0"/>
          </a:p>
          <a:p>
            <a:pPr>
              <a:buFont typeface="Arial" pitchFamily="34" charset="0"/>
              <a:buChar char="•"/>
            </a:pPr>
            <a:endParaRPr lang="en-US" dirty="0"/>
          </a:p>
          <a:p>
            <a:pPr>
              <a:buFont typeface="Arial" pitchFamily="34" charset="0"/>
              <a:buChar char="•"/>
            </a:pPr>
            <a:r>
              <a:rPr lang="en-US" dirty="0" smtClean="0"/>
              <a:t>Civic Engagement: The power of the vote will impact decision makers on immigration, get ready to help register voters and turn out votes</a:t>
            </a:r>
          </a:p>
          <a:p>
            <a:pPr>
              <a:buFont typeface="Arial" pitchFamily="34" charset="0"/>
              <a:buChar char="•"/>
            </a:pPr>
            <a:endParaRPr lang="en-US" dirty="0"/>
          </a:p>
          <a:p>
            <a:endParaRPr lang="en-US" dirty="0" smtClean="0"/>
          </a:p>
          <a:p>
            <a:pPr>
              <a:buFont typeface="Arial" pitchFamily="34" charset="0"/>
              <a:buChar char="•"/>
            </a:pPr>
            <a:endParaRPr lang="en-US" dirty="0" smtClean="0"/>
          </a:p>
          <a:p>
            <a:pPr>
              <a:buFont typeface="Arial" pitchFamily="34" charset="0"/>
              <a:buChar char="•"/>
            </a:pPr>
            <a:endParaRPr lang="en-US" dirty="0"/>
          </a:p>
        </p:txBody>
      </p:sp>
      <p:pic>
        <p:nvPicPr>
          <p:cNvPr id="36866" name="Picture 2" descr="https://encrypted-tbn0.gstatic.com/images?q=tbn:ANd9GcQZQBmxfYR2fRl0O7o_V-RevLHvOKRA0MXuQU528riO7hRCKSkWow"/>
          <p:cNvPicPr>
            <a:picLocks noChangeAspect="1" noChangeArrowheads="1"/>
          </p:cNvPicPr>
          <p:nvPr/>
        </p:nvPicPr>
        <p:blipFill>
          <a:blip r:embed="rId2"/>
          <a:srcRect/>
          <a:stretch>
            <a:fillRect/>
          </a:stretch>
        </p:blipFill>
        <p:spPr bwMode="auto">
          <a:xfrm>
            <a:off x="6038410" y="2043186"/>
            <a:ext cx="2859790" cy="220069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5" descr="questions.jpg"/>
          <p:cNvPicPr>
            <a:picLocks noGrp="1" noChangeAspect="1"/>
          </p:cNvPicPr>
          <p:nvPr>
            <p:ph sz="half" idx="4294967295"/>
          </p:nvPr>
        </p:nvPicPr>
        <p:blipFill rotWithShape="1">
          <a:blip r:embed="rId2" cstate="print">
            <a:extLst>
              <a:ext uri="{28A0092B-C50C-407E-A947-70E740481C1C}">
                <a14:useLocalDpi xmlns:a14="http://schemas.microsoft.com/office/drawing/2010/main" val="0"/>
              </a:ext>
            </a:extLst>
          </a:blip>
          <a:srcRect l="19975" r="14565"/>
          <a:stretch/>
        </p:blipFill>
        <p:spPr>
          <a:xfrm>
            <a:off x="8217551" y="0"/>
            <a:ext cx="912704" cy="1701209"/>
          </a:xfrm>
          <a:prstGeom prst="rect">
            <a:avLst/>
          </a:prstGeom>
        </p:spPr>
      </p:pic>
      <p:sp>
        <p:nvSpPr>
          <p:cNvPr id="4" name="Title 3"/>
          <p:cNvSpPr>
            <a:spLocks noGrp="1"/>
          </p:cNvSpPr>
          <p:nvPr>
            <p:ph type="title" idx="4294967295"/>
          </p:nvPr>
        </p:nvSpPr>
        <p:spPr>
          <a:xfrm>
            <a:off x="-106326" y="-95693"/>
            <a:ext cx="9098358" cy="590550"/>
          </a:xfrm>
          <a:prstGeom prst="rect">
            <a:avLst/>
          </a:prstGeom>
        </p:spPr>
        <p:txBody>
          <a:bodyPr>
            <a:noAutofit/>
          </a:bodyPr>
          <a:lstStyle/>
          <a:p>
            <a:r>
              <a:rPr lang="en-US" sz="2400" b="1" dirty="0" smtClean="0">
                <a:solidFill>
                  <a:schemeClr val="tx2"/>
                </a:solidFill>
              </a:rPr>
              <a:t>IIC Contacts by organization</a:t>
            </a:r>
            <a:br>
              <a:rPr lang="en-US" sz="2400" b="1" dirty="0" smtClean="0">
                <a:solidFill>
                  <a:schemeClr val="tx2"/>
                </a:solidFill>
              </a:rPr>
            </a:br>
            <a:endParaRPr lang="en-US" sz="2400" b="1" dirty="0">
              <a:solidFill>
                <a:schemeClr val="tx2"/>
              </a:solidFill>
            </a:endParaRPr>
          </a:p>
        </p:txBody>
      </p:sp>
      <p:sp>
        <p:nvSpPr>
          <p:cNvPr id="5" name="Content Placeholder 4"/>
          <p:cNvSpPr>
            <a:spLocks noGrp="1"/>
          </p:cNvSpPr>
          <p:nvPr>
            <p:ph sz="half" idx="4294967295"/>
          </p:nvPr>
        </p:nvSpPr>
        <p:spPr>
          <a:xfrm>
            <a:off x="-3" y="329610"/>
            <a:ext cx="8676169" cy="6719776"/>
          </a:xfrm>
        </p:spPr>
        <p:txBody>
          <a:bodyPr numCol="3">
            <a:noAutofit/>
          </a:bodyPr>
          <a:lstStyle/>
          <a:p>
            <a:pPr marL="117475" indent="-117475" defTabSz="0">
              <a:lnSpc>
                <a:spcPts val="1600"/>
              </a:lnSpc>
              <a:spcBef>
                <a:spcPts val="0"/>
              </a:spcBef>
            </a:pPr>
            <a:r>
              <a:rPr lang="en-US" sz="1200" b="1" dirty="0" smtClean="0">
                <a:latin typeface="Arial" pitchFamily="34" charset="0"/>
                <a:cs typeface="Arial" pitchFamily="34" charset="0"/>
              </a:rPr>
              <a:t>African American Ministers in Action: </a:t>
            </a:r>
            <a:r>
              <a:rPr lang="en-US" sz="1200" dirty="0" smtClean="0">
                <a:latin typeface="Arial" pitchFamily="34" charset="0"/>
                <a:cs typeface="Arial" pitchFamily="34" charset="0"/>
              </a:rPr>
              <a:t>Leslie Malachi, </a:t>
            </a:r>
            <a:r>
              <a:rPr lang="en-US" sz="1200" dirty="0" smtClean="0">
                <a:latin typeface="Arial" pitchFamily="34" charset="0"/>
                <a:cs typeface="Arial" pitchFamily="34" charset="0"/>
                <a:hlinkClick r:id="rId3"/>
              </a:rPr>
              <a:t>lmalachi@pfaw.org</a:t>
            </a:r>
            <a:endParaRPr lang="en-US" sz="1200" dirty="0" smtClean="0">
              <a:latin typeface="Arial" pitchFamily="34" charset="0"/>
              <a:cs typeface="Arial" pitchFamily="34" charset="0"/>
            </a:endParaRPr>
          </a:p>
          <a:p>
            <a:pPr marL="117475" indent="-117475" defTabSz="0">
              <a:lnSpc>
                <a:spcPts val="1600"/>
              </a:lnSpc>
              <a:spcBef>
                <a:spcPts val="0"/>
              </a:spcBef>
            </a:pPr>
            <a:r>
              <a:rPr lang="en-US" sz="1200" b="1" dirty="0" smtClean="0">
                <a:latin typeface="Arial" pitchFamily="34" charset="0"/>
                <a:cs typeface="Arial" pitchFamily="34" charset="0"/>
              </a:rPr>
              <a:t>American Baptist Home Mission Societies of the American Baptist Churches, USA:</a:t>
            </a:r>
          </a:p>
          <a:p>
            <a:pPr marL="0" indent="0" defTabSz="0">
              <a:lnSpc>
                <a:spcPts val="1600"/>
              </a:lnSpc>
              <a:spcBef>
                <a:spcPts val="0"/>
              </a:spcBef>
              <a:buNone/>
            </a:pPr>
            <a:r>
              <a:rPr lang="en-US" sz="1200" b="1" dirty="0">
                <a:latin typeface="Arial" pitchFamily="34" charset="0"/>
                <a:cs typeface="Arial" pitchFamily="34" charset="0"/>
              </a:rPr>
              <a:t>	</a:t>
            </a:r>
            <a:r>
              <a:rPr lang="en-US" sz="1200" b="1" dirty="0" smtClean="0">
                <a:latin typeface="Arial" pitchFamily="34" charset="0"/>
                <a:cs typeface="Arial" pitchFamily="34" charset="0"/>
              </a:rPr>
              <a:t>	   </a:t>
            </a:r>
            <a:r>
              <a:rPr lang="en-US" sz="1200" dirty="0" smtClean="0">
                <a:latin typeface="Arial" pitchFamily="34" charset="0"/>
                <a:cs typeface="Arial" pitchFamily="34" charset="0"/>
              </a:rPr>
              <a:t>Aundreia Alexander,        </a:t>
            </a:r>
            <a:r>
              <a:rPr lang="en-US" sz="1200" b="1" dirty="0" smtClean="0">
                <a:latin typeface="Arial" pitchFamily="34" charset="0"/>
                <a:cs typeface="Arial" pitchFamily="34" charset="0"/>
              </a:rPr>
              <a:t>	  		</a:t>
            </a:r>
          </a:p>
          <a:p>
            <a:pPr marL="0" indent="0" defTabSz="0">
              <a:lnSpc>
                <a:spcPts val="1600"/>
              </a:lnSpc>
              <a:spcBef>
                <a:spcPts val="0"/>
              </a:spcBef>
              <a:buNone/>
            </a:pPr>
            <a:r>
              <a:rPr lang="en-US" sz="1200" b="1" dirty="0" smtClean="0">
                <a:latin typeface="Arial" pitchFamily="34" charset="0"/>
                <a:cs typeface="Arial" pitchFamily="34" charset="0"/>
              </a:rPr>
              <a:t>   </a:t>
            </a:r>
            <a:r>
              <a:rPr lang="en-US" sz="1200" dirty="0" smtClean="0">
                <a:latin typeface="Arial" pitchFamily="34" charset="0"/>
                <a:cs typeface="Arial" pitchFamily="34" charset="0"/>
                <a:hlinkClick r:id="rId4"/>
              </a:rPr>
              <a:t>Audreia.Alexander@abhms.org</a:t>
            </a:r>
            <a:endParaRPr lang="en-US" sz="1200" dirty="0" smtClean="0">
              <a:latin typeface="Arial" pitchFamily="34" charset="0"/>
              <a:cs typeface="Arial" pitchFamily="34" charset="0"/>
            </a:endParaRPr>
          </a:p>
          <a:p>
            <a:pPr marL="117475" indent="-117475" defTabSz="0">
              <a:lnSpc>
                <a:spcPts val="1600"/>
              </a:lnSpc>
              <a:spcBef>
                <a:spcPts val="0"/>
              </a:spcBef>
            </a:pPr>
            <a:r>
              <a:rPr lang="en-US" sz="1200" b="1" dirty="0" smtClean="0">
                <a:latin typeface="Arial" pitchFamily="34" charset="0"/>
                <a:cs typeface="Arial" pitchFamily="34" charset="0"/>
              </a:rPr>
              <a:t>American Friends Service Committee: </a:t>
            </a:r>
            <a:r>
              <a:rPr lang="en-US" sz="1200" dirty="0" smtClean="0">
                <a:latin typeface="Arial" pitchFamily="34" charset="0"/>
                <a:cs typeface="Arial" pitchFamily="34" charset="0"/>
              </a:rPr>
              <a:t>Lia Lindsey, </a:t>
            </a:r>
            <a:r>
              <a:rPr lang="en-US" sz="1200" dirty="0" smtClean="0">
                <a:latin typeface="Arial" pitchFamily="34" charset="0"/>
                <a:cs typeface="Arial" pitchFamily="34" charset="0"/>
                <a:hlinkClick r:id="rId5"/>
              </a:rPr>
              <a:t>llindsey@afsc.org</a:t>
            </a:r>
            <a:r>
              <a:rPr lang="en-US" sz="1200" dirty="0" smtClean="0">
                <a:latin typeface="Arial" pitchFamily="34" charset="0"/>
                <a:cs typeface="Arial" pitchFamily="34" charset="0"/>
              </a:rPr>
              <a:t> </a:t>
            </a:r>
          </a:p>
          <a:p>
            <a:pPr marL="117475" indent="-117475" defTabSz="0">
              <a:lnSpc>
                <a:spcPts val="1600"/>
              </a:lnSpc>
              <a:spcBef>
                <a:spcPts val="0"/>
              </a:spcBef>
            </a:pPr>
            <a:r>
              <a:rPr lang="en-US" sz="1200" b="1" dirty="0">
                <a:latin typeface="Arial" pitchFamily="34" charset="0"/>
                <a:cs typeface="Arial" pitchFamily="34" charset="0"/>
              </a:rPr>
              <a:t>American Jewish Committee: </a:t>
            </a:r>
            <a:r>
              <a:rPr lang="en-US" sz="1200" dirty="0">
                <a:latin typeface="Arial" pitchFamily="34" charset="0"/>
                <a:cs typeface="Arial" pitchFamily="34" charset="0"/>
              </a:rPr>
              <a:t>Chelsea Hanson, </a:t>
            </a:r>
            <a:r>
              <a:rPr lang="en-US" sz="1200" dirty="0" smtClean="0">
                <a:latin typeface="Arial" pitchFamily="34" charset="0"/>
                <a:cs typeface="Arial" pitchFamily="34" charset="0"/>
                <a:hlinkClick r:id="rId6"/>
              </a:rPr>
              <a:t>hansonc@ajc.org</a:t>
            </a:r>
            <a:endParaRPr lang="en-US" sz="1200" dirty="0" smtClean="0">
              <a:latin typeface="Arial" pitchFamily="34" charset="0"/>
              <a:cs typeface="Arial" pitchFamily="34" charset="0"/>
            </a:endParaRPr>
          </a:p>
          <a:p>
            <a:pPr marL="117475" indent="-117475" defTabSz="0">
              <a:lnSpc>
                <a:spcPts val="1600"/>
              </a:lnSpc>
              <a:spcBef>
                <a:spcPts val="0"/>
              </a:spcBef>
            </a:pPr>
            <a:r>
              <a:rPr lang="en-US" sz="1200" b="1" dirty="0" smtClean="0">
                <a:latin typeface="Arial" pitchFamily="34" charset="0"/>
                <a:cs typeface="Arial" pitchFamily="34" charset="0"/>
              </a:rPr>
              <a:t>Bread for the World Institute: </a:t>
            </a:r>
            <a:r>
              <a:rPr lang="en-US" sz="1200" dirty="0" smtClean="0">
                <a:latin typeface="Arial" pitchFamily="34" charset="0"/>
                <a:cs typeface="Arial" pitchFamily="34" charset="0"/>
              </a:rPr>
              <a:t>Andrew </a:t>
            </a:r>
            <a:r>
              <a:rPr lang="en-US" sz="1200" dirty="0" err="1" smtClean="0">
                <a:latin typeface="Arial" pitchFamily="34" charset="0"/>
                <a:cs typeface="Arial" pitchFamily="34" charset="0"/>
              </a:rPr>
              <a:t>Wainer</a:t>
            </a:r>
            <a:r>
              <a:rPr lang="en-US" sz="1200" dirty="0" smtClean="0">
                <a:latin typeface="Arial" pitchFamily="34" charset="0"/>
                <a:cs typeface="Arial" pitchFamily="34" charset="0"/>
              </a:rPr>
              <a:t>, </a:t>
            </a:r>
            <a:r>
              <a:rPr lang="en-US" sz="1200" dirty="0" smtClean="0">
                <a:latin typeface="Arial" pitchFamily="34" charset="0"/>
                <a:cs typeface="Arial" pitchFamily="34" charset="0"/>
                <a:hlinkClick r:id="rId7"/>
              </a:rPr>
              <a:t>awainer@bread.org</a:t>
            </a:r>
            <a:endParaRPr lang="en-US" sz="1200" dirty="0" smtClean="0">
              <a:latin typeface="Arial" pitchFamily="34" charset="0"/>
              <a:cs typeface="Arial" pitchFamily="34" charset="0"/>
            </a:endParaRPr>
          </a:p>
          <a:p>
            <a:pPr marL="117475" indent="-117475" defTabSz="0">
              <a:lnSpc>
                <a:spcPts val="1600"/>
              </a:lnSpc>
              <a:spcBef>
                <a:spcPts val="0"/>
              </a:spcBef>
            </a:pPr>
            <a:r>
              <a:rPr lang="en-US" sz="1200" b="1" dirty="0" smtClean="0">
                <a:latin typeface="Arial" pitchFamily="34" charset="0"/>
                <a:cs typeface="Arial" pitchFamily="34" charset="0"/>
              </a:rPr>
              <a:t>Church World Service: </a:t>
            </a:r>
            <a:r>
              <a:rPr lang="en-US" sz="1200" dirty="0" smtClean="0">
                <a:latin typeface="Arial" pitchFamily="34" charset="0"/>
                <a:cs typeface="Arial" pitchFamily="34" charset="0"/>
              </a:rPr>
              <a:t>Jen Smyers, </a:t>
            </a:r>
            <a:r>
              <a:rPr lang="en-US" sz="1200" dirty="0" smtClean="0">
                <a:latin typeface="Arial" pitchFamily="34" charset="0"/>
                <a:cs typeface="Arial" pitchFamily="34" charset="0"/>
                <a:hlinkClick r:id="rId8"/>
              </a:rPr>
              <a:t>jsmyers@churchworldservice.org</a:t>
            </a:r>
            <a:endParaRPr lang="en-US" sz="1200" dirty="0" smtClean="0">
              <a:latin typeface="Arial" pitchFamily="34" charset="0"/>
              <a:cs typeface="Arial" pitchFamily="34" charset="0"/>
            </a:endParaRPr>
          </a:p>
          <a:p>
            <a:pPr marL="117475" indent="-117475" defTabSz="0">
              <a:lnSpc>
                <a:spcPts val="1600"/>
              </a:lnSpc>
              <a:spcBef>
                <a:spcPts val="0"/>
              </a:spcBef>
            </a:pPr>
            <a:r>
              <a:rPr lang="en-US" sz="1200" b="1" dirty="0" smtClean="0">
                <a:latin typeface="Arial" pitchFamily="34" charset="0"/>
                <a:cs typeface="Arial" pitchFamily="34" charset="0"/>
              </a:rPr>
              <a:t>Columban Center for Advocacy and Outreach: Chloe Schwabe, </a:t>
            </a:r>
          </a:p>
          <a:p>
            <a:pPr marL="0" indent="0" defTabSz="0">
              <a:lnSpc>
                <a:spcPts val="1600"/>
              </a:lnSpc>
              <a:spcBef>
                <a:spcPts val="0"/>
              </a:spcBef>
              <a:buNone/>
            </a:pPr>
            <a:r>
              <a:rPr lang="en-US" sz="1200" b="1" dirty="0">
                <a:latin typeface="Arial" pitchFamily="34" charset="0"/>
                <a:cs typeface="Arial" pitchFamily="34" charset="0"/>
              </a:rPr>
              <a:t>	</a:t>
            </a:r>
            <a:r>
              <a:rPr lang="en-US" sz="1200" b="1" dirty="0" smtClean="0">
                <a:latin typeface="Arial" pitchFamily="34" charset="0"/>
                <a:cs typeface="Arial" pitchFamily="34" charset="0"/>
              </a:rPr>
              <a:t>	   </a:t>
            </a:r>
            <a:r>
              <a:rPr lang="en-US" sz="1200" dirty="0">
                <a:latin typeface="Arial" pitchFamily="34" charset="0"/>
                <a:cs typeface="Arial" pitchFamily="34" charset="0"/>
                <a:hlinkClick r:id="rId9"/>
              </a:rPr>
              <a:t>cschwabe@columban.org</a:t>
            </a:r>
            <a:r>
              <a:rPr lang="en-US" sz="1200" dirty="0">
                <a:latin typeface="Arial" pitchFamily="34" charset="0"/>
                <a:cs typeface="Arial" pitchFamily="34" charset="0"/>
              </a:rPr>
              <a:t> </a:t>
            </a:r>
            <a:r>
              <a:rPr lang="en-US" sz="1200" b="1" dirty="0" smtClean="0">
                <a:latin typeface="Arial" pitchFamily="34" charset="0"/>
                <a:cs typeface="Arial" pitchFamily="34" charset="0"/>
              </a:rPr>
              <a:t>  </a:t>
            </a:r>
          </a:p>
          <a:p>
            <a:pPr marL="117475" indent="-117475" defTabSz="0">
              <a:lnSpc>
                <a:spcPts val="1600"/>
              </a:lnSpc>
              <a:spcBef>
                <a:spcPts val="0"/>
              </a:spcBef>
            </a:pPr>
            <a:r>
              <a:rPr lang="en-US" sz="1200" b="1" dirty="0" smtClean="0">
                <a:latin typeface="Arial" pitchFamily="34" charset="0"/>
                <a:cs typeface="Arial" pitchFamily="34" charset="0"/>
              </a:rPr>
              <a:t>Conference of Major Superiors of Men: </a:t>
            </a:r>
            <a:r>
              <a:rPr lang="en-US" sz="1200" dirty="0" smtClean="0">
                <a:latin typeface="Arial" pitchFamily="34" charset="0"/>
                <a:cs typeface="Arial" pitchFamily="34" charset="0"/>
              </a:rPr>
              <a:t>Eli McCarthy </a:t>
            </a:r>
            <a:r>
              <a:rPr lang="en-US" sz="1200" dirty="0" smtClean="0">
                <a:latin typeface="Arial" pitchFamily="34" charset="0"/>
                <a:cs typeface="Arial" pitchFamily="34" charset="0"/>
                <a:hlinkClick r:id="rId10"/>
              </a:rPr>
              <a:t>emccarthy@cmsm.org</a:t>
            </a:r>
            <a:r>
              <a:rPr lang="en-US" sz="1200" dirty="0" smtClean="0">
                <a:latin typeface="Arial" pitchFamily="34" charset="0"/>
                <a:cs typeface="Arial" pitchFamily="34" charset="0"/>
              </a:rPr>
              <a:t> </a:t>
            </a:r>
          </a:p>
          <a:p>
            <a:pPr marL="117475" indent="-117475" defTabSz="0">
              <a:lnSpc>
                <a:spcPts val="1600"/>
              </a:lnSpc>
              <a:spcBef>
                <a:spcPts val="0"/>
              </a:spcBef>
            </a:pPr>
            <a:r>
              <a:rPr lang="en-US" sz="1200" b="1" dirty="0" smtClean="0">
                <a:latin typeface="Arial" pitchFamily="34" charset="0"/>
                <a:cs typeface="Arial" pitchFamily="34" charset="0"/>
              </a:rPr>
              <a:t>Daughters of Charity: </a:t>
            </a:r>
            <a:r>
              <a:rPr lang="en-US" sz="1200" dirty="0" smtClean="0">
                <a:latin typeface="Arial" pitchFamily="34" charset="0"/>
                <a:cs typeface="Arial" pitchFamily="34" charset="0"/>
              </a:rPr>
              <a:t>Mary </a:t>
            </a:r>
            <a:r>
              <a:rPr lang="en-US" sz="1200" dirty="0">
                <a:latin typeface="Arial" pitchFamily="34" charset="0"/>
                <a:cs typeface="Arial" pitchFamily="34" charset="0"/>
              </a:rPr>
              <a:t>Ellen Lacey, </a:t>
            </a:r>
            <a:r>
              <a:rPr lang="en-US" sz="1200" dirty="0" smtClean="0">
                <a:latin typeface="Arial" pitchFamily="34" charset="0"/>
                <a:cs typeface="Arial" pitchFamily="34" charset="0"/>
                <a:hlinkClick r:id="rId11"/>
              </a:rPr>
              <a:t>Maryellen.lacy@doc.org</a:t>
            </a:r>
            <a:r>
              <a:rPr lang="en-US" sz="1200" dirty="0" smtClean="0">
                <a:latin typeface="Arial" pitchFamily="34" charset="0"/>
                <a:cs typeface="Arial" pitchFamily="34" charset="0"/>
              </a:rPr>
              <a:t> </a:t>
            </a:r>
          </a:p>
          <a:p>
            <a:pPr marL="117475" indent="-117475" defTabSz="0">
              <a:lnSpc>
                <a:spcPts val="1600"/>
              </a:lnSpc>
              <a:spcBef>
                <a:spcPts val="0"/>
              </a:spcBef>
            </a:pPr>
            <a:r>
              <a:rPr lang="en-US" sz="1200" b="1" dirty="0" smtClean="0">
                <a:latin typeface="Arial" pitchFamily="34" charset="0"/>
                <a:cs typeface="Arial" pitchFamily="34" charset="0"/>
              </a:rPr>
              <a:t>Disciples of Christ: </a:t>
            </a:r>
            <a:r>
              <a:rPr lang="en-US" sz="1200" dirty="0" smtClean="0">
                <a:latin typeface="Arial" pitchFamily="34" charset="0"/>
                <a:cs typeface="Arial" pitchFamily="34" charset="0"/>
              </a:rPr>
              <a:t>Sharon Stanley-Rea, </a:t>
            </a:r>
            <a:r>
              <a:rPr lang="en-US" sz="1200" dirty="0" smtClean="0">
                <a:latin typeface="Arial" pitchFamily="34" charset="0"/>
                <a:cs typeface="Arial" pitchFamily="34" charset="0"/>
                <a:hlinkClick r:id="rId12"/>
              </a:rPr>
              <a:t>sstanley@dhm.disciples.org</a:t>
            </a:r>
            <a:endParaRPr lang="en-US" sz="1200" dirty="0" smtClean="0">
              <a:latin typeface="Arial" pitchFamily="34" charset="0"/>
              <a:cs typeface="Arial" pitchFamily="34" charset="0"/>
            </a:endParaRPr>
          </a:p>
          <a:p>
            <a:pPr marL="117475" indent="-117475" defTabSz="0">
              <a:lnSpc>
                <a:spcPts val="1600"/>
              </a:lnSpc>
              <a:spcBef>
                <a:spcPts val="0"/>
              </a:spcBef>
            </a:pPr>
            <a:r>
              <a:rPr lang="en-US" sz="1200" b="1" dirty="0" smtClean="0">
                <a:latin typeface="Arial" pitchFamily="34" charset="0"/>
                <a:cs typeface="Arial" pitchFamily="34" charset="0"/>
              </a:rPr>
              <a:t>Episcopal Church: </a:t>
            </a:r>
            <a:r>
              <a:rPr lang="en-US" sz="1200" dirty="0" smtClean="0">
                <a:latin typeface="Arial" pitchFamily="34" charset="0"/>
                <a:cs typeface="Arial" pitchFamily="34" charset="0"/>
              </a:rPr>
              <a:t>Katie Conway, </a:t>
            </a:r>
            <a:r>
              <a:rPr lang="en-US" sz="1200" dirty="0" smtClean="0">
                <a:latin typeface="Arial" pitchFamily="34" charset="0"/>
                <a:cs typeface="Arial" pitchFamily="34" charset="0"/>
                <a:hlinkClick r:id="rId13"/>
              </a:rPr>
              <a:t>kconway@episcopalchurch.org</a:t>
            </a:r>
            <a:r>
              <a:rPr lang="en-US" sz="1200" dirty="0" smtClean="0">
                <a:latin typeface="Arial" pitchFamily="34" charset="0"/>
                <a:cs typeface="Arial" pitchFamily="34" charset="0"/>
              </a:rPr>
              <a:t>  </a:t>
            </a:r>
          </a:p>
          <a:p>
            <a:pPr marL="117475" indent="-117475" defTabSz="0">
              <a:lnSpc>
                <a:spcPts val="1600"/>
              </a:lnSpc>
              <a:spcBef>
                <a:spcPts val="0"/>
              </a:spcBef>
            </a:pPr>
            <a:r>
              <a:rPr lang="en-US" sz="1200" b="1" dirty="0" smtClean="0">
                <a:latin typeface="Arial" pitchFamily="34" charset="0"/>
                <a:cs typeface="Arial" pitchFamily="34" charset="0"/>
              </a:rPr>
              <a:t>Franciscan Action Network: </a:t>
            </a:r>
            <a:r>
              <a:rPr lang="en-US" sz="1200" dirty="0" smtClean="0">
                <a:latin typeface="Arial" pitchFamily="34" charset="0"/>
                <a:cs typeface="Arial" pitchFamily="34" charset="0"/>
              </a:rPr>
              <a:t>Marie </a:t>
            </a:r>
            <a:r>
              <a:rPr lang="en-US" sz="1200" dirty="0" err="1" smtClean="0">
                <a:latin typeface="Arial" pitchFamily="34" charset="0"/>
                <a:cs typeface="Arial" pitchFamily="34" charset="0"/>
              </a:rPr>
              <a:t>Lucey</a:t>
            </a:r>
            <a:r>
              <a:rPr lang="en-US" sz="1200" dirty="0" smtClean="0">
                <a:latin typeface="Arial" pitchFamily="34" charset="0"/>
                <a:cs typeface="Arial" pitchFamily="34" charset="0"/>
              </a:rPr>
              <a:t>, </a:t>
            </a:r>
            <a:r>
              <a:rPr lang="en-US" sz="1200" dirty="0" smtClean="0">
                <a:latin typeface="Arial" pitchFamily="34" charset="0"/>
                <a:cs typeface="Arial" pitchFamily="34" charset="0"/>
                <a:hlinkClick r:id="rId14"/>
              </a:rPr>
              <a:t>lucey@franciscanaction.org</a:t>
            </a:r>
            <a:endParaRPr lang="en-US" sz="1200" dirty="0" smtClean="0">
              <a:latin typeface="Arial" pitchFamily="34" charset="0"/>
              <a:cs typeface="Arial" pitchFamily="34" charset="0"/>
            </a:endParaRPr>
          </a:p>
          <a:p>
            <a:pPr marL="117475" indent="-117475" defTabSz="0">
              <a:lnSpc>
                <a:spcPts val="1600"/>
              </a:lnSpc>
              <a:spcBef>
                <a:spcPts val="0"/>
              </a:spcBef>
            </a:pPr>
            <a:r>
              <a:rPr lang="en-US" sz="1200" b="1" dirty="0" smtClean="0">
                <a:latin typeface="Arial" pitchFamily="34" charset="0"/>
                <a:cs typeface="Arial" pitchFamily="34" charset="0"/>
              </a:rPr>
              <a:t>Friends Committee on National Legislation: </a:t>
            </a:r>
            <a:r>
              <a:rPr lang="en-US" sz="1200" dirty="0" smtClean="0">
                <a:latin typeface="Arial" pitchFamily="34" charset="0"/>
                <a:cs typeface="Arial" pitchFamily="34" charset="0"/>
              </a:rPr>
              <a:t>Ruth Flower, </a:t>
            </a:r>
            <a:r>
              <a:rPr lang="en-US" sz="1200" dirty="0" smtClean="0">
                <a:latin typeface="Arial" pitchFamily="34" charset="0"/>
                <a:cs typeface="Arial" pitchFamily="34" charset="0"/>
                <a:hlinkClick r:id="rId15"/>
              </a:rPr>
              <a:t>flower@fcnl.org</a:t>
            </a:r>
            <a:endParaRPr lang="en-US" sz="1200" dirty="0" smtClean="0">
              <a:latin typeface="Arial" pitchFamily="34" charset="0"/>
              <a:cs typeface="Arial" pitchFamily="34" charset="0"/>
            </a:endParaRPr>
          </a:p>
          <a:p>
            <a:pPr marL="117475" indent="-117475" defTabSz="0">
              <a:lnSpc>
                <a:spcPts val="1600"/>
              </a:lnSpc>
              <a:spcBef>
                <a:spcPts val="0"/>
              </a:spcBef>
            </a:pPr>
            <a:r>
              <a:rPr lang="en-US" sz="1200" b="1" dirty="0" smtClean="0">
                <a:latin typeface="Arial" pitchFamily="34" charset="0"/>
                <a:cs typeface="Arial" pitchFamily="34" charset="0"/>
              </a:rPr>
              <a:t>HIAS: </a:t>
            </a:r>
            <a:r>
              <a:rPr lang="en-US" sz="1200" dirty="0" smtClean="0">
                <a:latin typeface="Arial" pitchFamily="34" charset="0"/>
                <a:cs typeface="Arial" pitchFamily="34" charset="0"/>
              </a:rPr>
              <a:t>Liza Lieberman, </a:t>
            </a:r>
            <a:r>
              <a:rPr lang="en-US" sz="1200" dirty="0" smtClean="0">
                <a:latin typeface="Arial" pitchFamily="34" charset="0"/>
                <a:cs typeface="Arial" pitchFamily="34" charset="0"/>
                <a:hlinkClick r:id="rId16"/>
              </a:rPr>
              <a:t>liza.lieberman@hias.org</a:t>
            </a:r>
            <a:endParaRPr lang="en-US" sz="1200" dirty="0" smtClean="0">
              <a:latin typeface="Arial" pitchFamily="34" charset="0"/>
              <a:cs typeface="Arial" pitchFamily="34" charset="0"/>
            </a:endParaRPr>
          </a:p>
          <a:p>
            <a:pPr marL="117475" indent="-117475" defTabSz="0">
              <a:lnSpc>
                <a:spcPts val="1600"/>
              </a:lnSpc>
              <a:spcBef>
                <a:spcPts val="0"/>
              </a:spcBef>
            </a:pPr>
            <a:r>
              <a:rPr lang="en-US" sz="1200" b="1" dirty="0" smtClean="0">
                <a:latin typeface="Arial" pitchFamily="34" charset="0"/>
                <a:cs typeface="Arial" pitchFamily="34" charset="0"/>
              </a:rPr>
              <a:t>Interfaith Worker Justice: </a:t>
            </a:r>
            <a:r>
              <a:rPr lang="en-US" sz="1200" dirty="0" smtClean="0">
                <a:latin typeface="Arial" pitchFamily="34" charset="0"/>
                <a:cs typeface="Arial" pitchFamily="34" charset="0"/>
              </a:rPr>
              <a:t>Michael Livingston, </a:t>
            </a:r>
            <a:r>
              <a:rPr lang="en-US" sz="1200" dirty="0" smtClean="0">
                <a:latin typeface="Arial" pitchFamily="34" charset="0"/>
                <a:cs typeface="Arial" pitchFamily="34" charset="0"/>
                <a:hlinkClick r:id="rId17"/>
              </a:rPr>
              <a:t>mlivingston@iwj.org</a:t>
            </a:r>
            <a:endParaRPr lang="en-US" sz="1200" dirty="0" smtClean="0">
              <a:latin typeface="Arial" pitchFamily="34" charset="0"/>
              <a:cs typeface="Arial" pitchFamily="34" charset="0"/>
            </a:endParaRPr>
          </a:p>
          <a:p>
            <a:pPr marL="117475" indent="-117475" defTabSz="0">
              <a:lnSpc>
                <a:spcPts val="1600"/>
              </a:lnSpc>
              <a:spcBef>
                <a:spcPts val="0"/>
              </a:spcBef>
            </a:pPr>
            <a:r>
              <a:rPr lang="en-US" sz="1200" b="1" dirty="0" smtClean="0">
                <a:latin typeface="Arial" pitchFamily="34" charset="0"/>
                <a:cs typeface="Arial" pitchFamily="34" charset="0"/>
              </a:rPr>
              <a:t>Irish Apostolate USA: </a:t>
            </a:r>
            <a:r>
              <a:rPr lang="en-US" sz="1200" dirty="0" smtClean="0">
                <a:latin typeface="Arial" pitchFamily="34" charset="0"/>
                <a:cs typeface="Arial" pitchFamily="34" charset="0"/>
              </a:rPr>
              <a:t>Geri Garvey, </a:t>
            </a:r>
            <a:r>
              <a:rPr lang="en-US" sz="1200" dirty="0" smtClean="0">
                <a:latin typeface="Arial" pitchFamily="34" charset="0"/>
                <a:cs typeface="Arial" pitchFamily="34" charset="0"/>
                <a:hlinkClick r:id="rId18"/>
              </a:rPr>
              <a:t>administrator@usairish.org</a:t>
            </a:r>
            <a:endParaRPr lang="en-US" sz="1200" dirty="0" smtClean="0">
              <a:latin typeface="Arial" pitchFamily="34" charset="0"/>
              <a:cs typeface="Arial" pitchFamily="34" charset="0"/>
            </a:endParaRPr>
          </a:p>
          <a:p>
            <a:pPr marL="117475" indent="-117475" defTabSz="0">
              <a:lnSpc>
                <a:spcPts val="1600"/>
              </a:lnSpc>
              <a:spcBef>
                <a:spcPts val="0"/>
              </a:spcBef>
            </a:pPr>
            <a:r>
              <a:rPr lang="en-US" sz="1200" b="1" dirty="0" smtClean="0">
                <a:latin typeface="Arial" pitchFamily="34" charset="0"/>
                <a:cs typeface="Arial" pitchFamily="34" charset="0"/>
              </a:rPr>
              <a:t>Islamic Information Center: </a:t>
            </a:r>
            <a:r>
              <a:rPr lang="en-US" sz="1200" dirty="0" err="1" smtClean="0">
                <a:latin typeface="Arial" pitchFamily="34" charset="0"/>
                <a:cs typeface="Arial" pitchFamily="34" charset="0"/>
              </a:rPr>
              <a:t>Hajar</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Hosseini</a:t>
            </a:r>
            <a:r>
              <a:rPr lang="en-US" sz="1200" dirty="0" smtClean="0">
                <a:latin typeface="Arial" pitchFamily="34" charset="0"/>
                <a:cs typeface="Arial" pitchFamily="34" charset="0"/>
              </a:rPr>
              <a:t>, </a:t>
            </a:r>
            <a:r>
              <a:rPr lang="en-US" sz="1200" dirty="0" smtClean="0">
                <a:latin typeface="Arial" pitchFamily="34" charset="0"/>
                <a:cs typeface="Arial" pitchFamily="34" charset="0"/>
                <a:hlinkClick r:id="rId19"/>
              </a:rPr>
              <a:t>hosseini@islamicinformationcenter.org</a:t>
            </a:r>
            <a:endParaRPr lang="en-US" sz="1200" b="1" dirty="0" smtClean="0">
              <a:latin typeface="Arial" pitchFamily="34" charset="0"/>
              <a:cs typeface="Arial" pitchFamily="34" charset="0"/>
            </a:endParaRPr>
          </a:p>
          <a:p>
            <a:pPr marL="117475" indent="-117475" defTabSz="0">
              <a:lnSpc>
                <a:spcPts val="1600"/>
              </a:lnSpc>
              <a:spcBef>
                <a:spcPts val="0"/>
              </a:spcBef>
            </a:pPr>
            <a:r>
              <a:rPr lang="en-US" sz="1200" b="1" dirty="0" smtClean="0">
                <a:latin typeface="Arial" pitchFamily="34" charset="0"/>
                <a:cs typeface="Arial" pitchFamily="34" charset="0"/>
              </a:rPr>
              <a:t>Jesuit Refugee Service/USA, </a:t>
            </a:r>
            <a:r>
              <a:rPr lang="en-US" sz="1200" dirty="0" smtClean="0">
                <a:latin typeface="Arial" pitchFamily="34" charset="0"/>
                <a:cs typeface="Arial" pitchFamily="34" charset="0"/>
              </a:rPr>
              <a:t>Mary Small, </a:t>
            </a:r>
            <a:r>
              <a:rPr lang="en-US" sz="1200" dirty="0" smtClean="0">
                <a:latin typeface="Arial" pitchFamily="34" charset="0"/>
                <a:cs typeface="Arial" pitchFamily="34" charset="0"/>
                <a:hlinkClick r:id="rId20"/>
              </a:rPr>
              <a:t>msmall@jesuit.org</a:t>
            </a:r>
            <a:r>
              <a:rPr lang="en-US" sz="1200" dirty="0" smtClean="0">
                <a:latin typeface="Arial" pitchFamily="34" charset="0"/>
                <a:cs typeface="Arial" pitchFamily="34" charset="0"/>
              </a:rPr>
              <a:t>  </a:t>
            </a:r>
          </a:p>
          <a:p>
            <a:pPr marL="117475" indent="-117475" defTabSz="0">
              <a:lnSpc>
                <a:spcPts val="1600"/>
              </a:lnSpc>
              <a:spcBef>
                <a:spcPts val="0"/>
              </a:spcBef>
            </a:pPr>
            <a:r>
              <a:rPr lang="en-US" sz="1200" b="1" dirty="0" smtClean="0">
                <a:latin typeface="Arial" pitchFamily="34" charset="0"/>
                <a:cs typeface="Arial" pitchFamily="34" charset="0"/>
              </a:rPr>
              <a:t>Jewish Council for Public Affairs: </a:t>
            </a:r>
            <a:r>
              <a:rPr lang="en-US" sz="1200" dirty="0" err="1" smtClean="0">
                <a:latin typeface="Arial" pitchFamily="34" charset="0"/>
                <a:cs typeface="Arial" pitchFamily="34" charset="0"/>
              </a:rPr>
              <a:t>Elyssa</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Koidin</a:t>
            </a:r>
            <a:r>
              <a:rPr lang="en-US" sz="1200" dirty="0" smtClean="0">
                <a:latin typeface="Arial" pitchFamily="34" charset="0"/>
                <a:cs typeface="Arial" pitchFamily="34" charset="0"/>
              </a:rPr>
              <a:t>, </a:t>
            </a:r>
            <a:r>
              <a:rPr lang="en-US" sz="1200" dirty="0" smtClean="0">
                <a:latin typeface="Arial" pitchFamily="34" charset="0"/>
                <a:cs typeface="Arial" pitchFamily="34" charset="0"/>
                <a:hlinkClick r:id="rId21"/>
              </a:rPr>
              <a:t>ekoidin@thejcpa.org</a:t>
            </a:r>
            <a:endParaRPr lang="en-US" sz="1200" dirty="0" smtClean="0">
              <a:latin typeface="Arial" pitchFamily="34" charset="0"/>
              <a:cs typeface="Arial" pitchFamily="34" charset="0"/>
            </a:endParaRPr>
          </a:p>
          <a:p>
            <a:pPr marL="117475" indent="-117475" defTabSz="0">
              <a:lnSpc>
                <a:spcPts val="1600"/>
              </a:lnSpc>
              <a:spcBef>
                <a:spcPts val="0"/>
              </a:spcBef>
            </a:pPr>
            <a:r>
              <a:rPr lang="en-US" sz="1200" b="1" dirty="0">
                <a:latin typeface="Arial" pitchFamily="34" charset="0"/>
                <a:cs typeface="Arial" pitchFamily="34" charset="0"/>
              </a:rPr>
              <a:t>Leadership Conference of Women Religious</a:t>
            </a:r>
            <a:r>
              <a:rPr lang="en-US" sz="1200" dirty="0">
                <a:latin typeface="Arial" pitchFamily="34" charset="0"/>
                <a:cs typeface="Arial" pitchFamily="34" charset="0"/>
              </a:rPr>
              <a:t>: Ann Scholz, SSND </a:t>
            </a:r>
            <a:r>
              <a:rPr lang="en-US" sz="1200" u="sng" dirty="0" smtClean="0">
                <a:latin typeface="Arial" pitchFamily="34" charset="0"/>
                <a:cs typeface="Arial" pitchFamily="34" charset="0"/>
                <a:hlinkClick r:id="rId22"/>
              </a:rPr>
              <a:t>ascholz@lcwr.org</a:t>
            </a:r>
            <a:endParaRPr lang="en-US" sz="1200" dirty="0" smtClean="0">
              <a:latin typeface="Arial" pitchFamily="34" charset="0"/>
              <a:cs typeface="Arial" pitchFamily="34" charset="0"/>
            </a:endParaRPr>
          </a:p>
          <a:p>
            <a:pPr marL="117475" indent="-117475" defTabSz="0">
              <a:lnSpc>
                <a:spcPts val="1600"/>
              </a:lnSpc>
              <a:spcBef>
                <a:spcPts val="0"/>
              </a:spcBef>
            </a:pPr>
            <a:r>
              <a:rPr lang="en-US" sz="1200" b="1" dirty="0" smtClean="0">
                <a:latin typeface="Arial" pitchFamily="34" charset="0"/>
                <a:cs typeface="Arial" pitchFamily="34" charset="0"/>
              </a:rPr>
              <a:t>Lutheran Immigration and Refugee Service: </a:t>
            </a:r>
            <a:r>
              <a:rPr lang="en-US" sz="1200" dirty="0" smtClean="0">
                <a:latin typeface="Arial" pitchFamily="34" charset="0"/>
                <a:cs typeface="Arial" pitchFamily="34" charset="0"/>
              </a:rPr>
              <a:t>Nora Skelly, </a:t>
            </a:r>
            <a:r>
              <a:rPr lang="en-US" sz="1200" dirty="0" smtClean="0">
                <a:latin typeface="Arial" pitchFamily="34" charset="0"/>
                <a:cs typeface="Arial" pitchFamily="34" charset="0"/>
                <a:hlinkClick r:id="rId23"/>
              </a:rPr>
              <a:t>nskelly@lirs.org</a:t>
            </a:r>
            <a:endParaRPr lang="en-US" sz="1200" dirty="0" smtClean="0">
              <a:latin typeface="Arial" pitchFamily="34" charset="0"/>
              <a:cs typeface="Arial" pitchFamily="34" charset="0"/>
            </a:endParaRPr>
          </a:p>
          <a:p>
            <a:pPr marL="117475" indent="-117475" defTabSz="0">
              <a:lnSpc>
                <a:spcPts val="1600"/>
              </a:lnSpc>
              <a:spcBef>
                <a:spcPts val="0"/>
              </a:spcBef>
            </a:pPr>
            <a:r>
              <a:rPr lang="en-US" sz="1200" b="1" dirty="0" err="1">
                <a:latin typeface="Arial" pitchFamily="34" charset="0"/>
                <a:cs typeface="Arial" pitchFamily="34" charset="0"/>
              </a:rPr>
              <a:t>Maryknoll</a:t>
            </a:r>
            <a:r>
              <a:rPr lang="en-US" sz="1200" b="1" dirty="0">
                <a:latin typeface="Arial" pitchFamily="34" charset="0"/>
                <a:cs typeface="Arial" pitchFamily="34" charset="0"/>
              </a:rPr>
              <a:t> Office for Global </a:t>
            </a:r>
            <a:r>
              <a:rPr lang="en-US" sz="1200" b="1" dirty="0" smtClean="0">
                <a:latin typeface="Arial" pitchFamily="34" charset="0"/>
                <a:cs typeface="Arial" pitchFamily="34" charset="0"/>
              </a:rPr>
              <a:t>Concerns: </a:t>
            </a:r>
            <a:r>
              <a:rPr lang="en-US" sz="1200" dirty="0">
                <a:latin typeface="Arial" pitchFamily="34" charset="0"/>
                <a:cs typeface="Arial" pitchFamily="34" charset="0"/>
              </a:rPr>
              <a:t>Judy </a:t>
            </a:r>
            <a:r>
              <a:rPr lang="en-US" sz="1200" dirty="0" smtClean="0">
                <a:latin typeface="Arial" pitchFamily="34" charset="0"/>
                <a:cs typeface="Arial" pitchFamily="34" charset="0"/>
              </a:rPr>
              <a:t>Coode, </a:t>
            </a:r>
            <a:r>
              <a:rPr lang="en-US" sz="1200" dirty="0">
                <a:latin typeface="Arial" pitchFamily="34" charset="0"/>
                <a:cs typeface="Arial" pitchFamily="34" charset="0"/>
                <a:hlinkClick r:id="rId24"/>
              </a:rPr>
              <a:t>jcoode@maryknoll.org</a:t>
            </a:r>
            <a:r>
              <a:rPr lang="en-US" sz="1200" dirty="0">
                <a:latin typeface="Arial" pitchFamily="34" charset="0"/>
                <a:cs typeface="Arial" pitchFamily="34" charset="0"/>
              </a:rPr>
              <a:t> </a:t>
            </a:r>
            <a:r>
              <a:rPr lang="en-US" sz="1200" dirty="0" smtClean="0">
                <a:latin typeface="Arial" pitchFamily="34" charset="0"/>
                <a:cs typeface="Arial" pitchFamily="34" charset="0"/>
              </a:rPr>
              <a:t> </a:t>
            </a:r>
          </a:p>
          <a:p>
            <a:pPr marL="117475" indent="-117475" defTabSz="0">
              <a:lnSpc>
                <a:spcPts val="1600"/>
              </a:lnSpc>
              <a:spcBef>
                <a:spcPts val="0"/>
              </a:spcBef>
            </a:pPr>
            <a:r>
              <a:rPr lang="en-US" sz="1200" b="1" dirty="0" smtClean="0">
                <a:latin typeface="Arial" pitchFamily="34" charset="0"/>
                <a:cs typeface="Arial" pitchFamily="34" charset="0"/>
              </a:rPr>
              <a:t>Mennonite Central Committee: </a:t>
            </a:r>
            <a:r>
              <a:rPr lang="en-US" sz="1200" dirty="0" smtClean="0">
                <a:latin typeface="Arial" pitchFamily="34" charset="0"/>
                <a:cs typeface="Arial" pitchFamily="34" charset="0"/>
              </a:rPr>
              <a:t>Tammy Alexander, </a:t>
            </a:r>
            <a:r>
              <a:rPr lang="en-US" sz="1200" dirty="0" smtClean="0">
                <a:latin typeface="Arial" pitchFamily="34" charset="0"/>
                <a:cs typeface="Arial" pitchFamily="34" charset="0"/>
                <a:hlinkClick r:id="rId25"/>
              </a:rPr>
              <a:t>talexander@mcc.org</a:t>
            </a:r>
            <a:endParaRPr lang="en-US" sz="1200" dirty="0" smtClean="0">
              <a:latin typeface="Arial" pitchFamily="34" charset="0"/>
              <a:cs typeface="Arial" pitchFamily="34" charset="0"/>
            </a:endParaRPr>
          </a:p>
          <a:p>
            <a:pPr marL="117475" indent="-117475" defTabSz="0">
              <a:lnSpc>
                <a:spcPts val="1600"/>
              </a:lnSpc>
              <a:spcBef>
                <a:spcPts val="0"/>
              </a:spcBef>
            </a:pPr>
            <a:r>
              <a:rPr lang="en-US" sz="1200" b="1" dirty="0" smtClean="0">
                <a:latin typeface="Arial" pitchFamily="34" charset="0"/>
                <a:cs typeface="Arial" pitchFamily="34" charset="0"/>
              </a:rPr>
              <a:t>Muslim Public Affairs Council: </a:t>
            </a:r>
            <a:r>
              <a:rPr lang="en-US" sz="1200" dirty="0" err="1" smtClean="0">
                <a:latin typeface="Arial" pitchFamily="34" charset="0"/>
                <a:cs typeface="Arial" pitchFamily="34" charset="0"/>
              </a:rPr>
              <a:t>Hoda</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Elshishtawy</a:t>
            </a:r>
            <a:r>
              <a:rPr lang="en-US" sz="1200" dirty="0" smtClean="0">
                <a:latin typeface="Arial" pitchFamily="34" charset="0"/>
                <a:cs typeface="Arial" pitchFamily="34" charset="0"/>
              </a:rPr>
              <a:t>, </a:t>
            </a:r>
            <a:r>
              <a:rPr lang="en-US" sz="1200" dirty="0" smtClean="0">
                <a:latin typeface="Arial" pitchFamily="34" charset="0"/>
                <a:cs typeface="Arial" pitchFamily="34" charset="0"/>
                <a:hlinkClick r:id="rId26"/>
              </a:rPr>
              <a:t>hoda@mpac.org</a:t>
            </a:r>
            <a:endParaRPr lang="en-US" sz="1200" dirty="0" smtClean="0">
              <a:latin typeface="Arial" pitchFamily="34" charset="0"/>
              <a:cs typeface="Arial" pitchFamily="34" charset="0"/>
            </a:endParaRPr>
          </a:p>
          <a:p>
            <a:pPr marL="117475" indent="-117475" defTabSz="0">
              <a:lnSpc>
                <a:spcPts val="1600"/>
              </a:lnSpc>
              <a:spcBef>
                <a:spcPts val="0"/>
              </a:spcBef>
            </a:pPr>
            <a:r>
              <a:rPr lang="en-US" sz="1200" b="1" dirty="0" smtClean="0">
                <a:latin typeface="Arial" pitchFamily="34" charset="0"/>
                <a:cs typeface="Arial" pitchFamily="34" charset="0"/>
              </a:rPr>
              <a:t>Sisters of the Good Shepherd: </a:t>
            </a:r>
            <a:r>
              <a:rPr lang="en-US" sz="1200" dirty="0" smtClean="0">
                <a:latin typeface="Arial" pitchFamily="34" charset="0"/>
                <a:cs typeface="Arial" pitchFamily="34" charset="0"/>
              </a:rPr>
              <a:t>Larry Couch, </a:t>
            </a:r>
            <a:r>
              <a:rPr lang="en-US" sz="1200" dirty="0" smtClean="0">
                <a:latin typeface="Arial" pitchFamily="34" charset="0"/>
                <a:cs typeface="Arial" pitchFamily="34" charset="0"/>
                <a:hlinkClick r:id="rId27"/>
              </a:rPr>
              <a:t>lclobbyist@gsadvocacy.org</a:t>
            </a:r>
            <a:endParaRPr lang="en-US" sz="1200" dirty="0" smtClean="0">
              <a:latin typeface="Arial" pitchFamily="34" charset="0"/>
              <a:cs typeface="Arial" pitchFamily="34" charset="0"/>
            </a:endParaRPr>
          </a:p>
          <a:p>
            <a:pPr marL="117475" indent="-117475" defTabSz="0">
              <a:lnSpc>
                <a:spcPts val="1600"/>
              </a:lnSpc>
              <a:spcBef>
                <a:spcPts val="0"/>
              </a:spcBef>
            </a:pPr>
            <a:r>
              <a:rPr lang="en-US" sz="1200" b="1" dirty="0" smtClean="0">
                <a:latin typeface="Arial" pitchFamily="34" charset="0"/>
                <a:cs typeface="Arial" pitchFamily="34" charset="0"/>
              </a:rPr>
              <a:t>NETWORK: </a:t>
            </a:r>
            <a:r>
              <a:rPr lang="en-US" sz="1200" dirty="0" smtClean="0">
                <a:latin typeface="Arial" pitchFamily="34" charset="0"/>
                <a:cs typeface="Arial" pitchFamily="34" charset="0"/>
              </a:rPr>
              <a:t>Ashley Wilson, </a:t>
            </a:r>
            <a:r>
              <a:rPr lang="en-US" sz="1200" dirty="0" smtClean="0">
                <a:latin typeface="Arial" pitchFamily="34" charset="0"/>
                <a:cs typeface="Arial" pitchFamily="34" charset="0"/>
                <a:hlinkClick r:id="rId28"/>
              </a:rPr>
              <a:t>awilson@networklobby.org</a:t>
            </a:r>
            <a:r>
              <a:rPr lang="en-US" sz="1200" dirty="0" smtClean="0">
                <a:latin typeface="Arial" pitchFamily="34" charset="0"/>
                <a:cs typeface="Arial" pitchFamily="34" charset="0"/>
              </a:rPr>
              <a:t>  </a:t>
            </a:r>
          </a:p>
          <a:p>
            <a:pPr marL="117475" indent="-117475" defTabSz="0">
              <a:lnSpc>
                <a:spcPts val="1600"/>
              </a:lnSpc>
              <a:spcBef>
                <a:spcPts val="0"/>
              </a:spcBef>
            </a:pPr>
            <a:r>
              <a:rPr lang="en-US" sz="1200" b="1" dirty="0" err="1" smtClean="0">
                <a:latin typeface="Arial" pitchFamily="34" charset="0"/>
                <a:cs typeface="Arial" pitchFamily="34" charset="0"/>
              </a:rPr>
              <a:t>Pax</a:t>
            </a:r>
            <a:r>
              <a:rPr lang="en-US" sz="1200" b="1" dirty="0" smtClean="0">
                <a:latin typeface="Arial" pitchFamily="34" charset="0"/>
                <a:cs typeface="Arial" pitchFamily="34" charset="0"/>
              </a:rPr>
              <a:t> Christi: </a:t>
            </a:r>
            <a:r>
              <a:rPr lang="en-US" sz="1200" dirty="0" smtClean="0">
                <a:latin typeface="Arial" pitchFamily="34" charset="0"/>
                <a:cs typeface="Arial" pitchFamily="34" charset="0"/>
              </a:rPr>
              <a:t>Scott Wright, </a:t>
            </a:r>
            <a:r>
              <a:rPr lang="en-US" sz="1200" dirty="0" smtClean="0">
                <a:latin typeface="Arial" pitchFamily="34" charset="0"/>
                <a:cs typeface="Arial" pitchFamily="34" charset="0"/>
                <a:hlinkClick r:id="rId29"/>
              </a:rPr>
              <a:t>scott@tassc.org</a:t>
            </a:r>
            <a:endParaRPr lang="en-US" sz="1200" dirty="0" smtClean="0">
              <a:latin typeface="Arial" pitchFamily="34" charset="0"/>
              <a:cs typeface="Arial" pitchFamily="34" charset="0"/>
            </a:endParaRPr>
          </a:p>
          <a:p>
            <a:pPr marL="117475" indent="-117475" defTabSz="0">
              <a:lnSpc>
                <a:spcPts val="1600"/>
              </a:lnSpc>
              <a:spcBef>
                <a:spcPts val="0"/>
              </a:spcBef>
            </a:pPr>
            <a:r>
              <a:rPr lang="en-US" sz="1200" b="1" dirty="0" smtClean="0">
                <a:latin typeface="Arial" pitchFamily="34" charset="0"/>
                <a:cs typeface="Arial" pitchFamily="34" charset="0"/>
              </a:rPr>
              <a:t>PICO: </a:t>
            </a:r>
            <a:r>
              <a:rPr lang="en-US" sz="1200" dirty="0" smtClean="0">
                <a:latin typeface="Arial" pitchFamily="34" charset="0"/>
                <a:cs typeface="Arial" pitchFamily="34" charset="0"/>
              </a:rPr>
              <a:t>Dan Gordon, </a:t>
            </a:r>
            <a:r>
              <a:rPr lang="en-US" sz="1200" dirty="0" smtClean="0">
                <a:latin typeface="Arial" pitchFamily="34" charset="0"/>
                <a:cs typeface="Arial" pitchFamily="34" charset="0"/>
                <a:hlinkClick r:id="rId30"/>
              </a:rPr>
              <a:t>dwhitman@piconetwork.org</a:t>
            </a:r>
            <a:r>
              <a:rPr lang="en-US" sz="1200" dirty="0" smtClean="0">
                <a:latin typeface="Arial" pitchFamily="34" charset="0"/>
                <a:cs typeface="Arial" pitchFamily="34" charset="0"/>
              </a:rPr>
              <a:t> </a:t>
            </a:r>
          </a:p>
          <a:p>
            <a:pPr marL="117475" indent="-117475" defTabSz="0">
              <a:lnSpc>
                <a:spcPts val="1600"/>
              </a:lnSpc>
              <a:spcBef>
                <a:spcPts val="0"/>
              </a:spcBef>
            </a:pPr>
            <a:r>
              <a:rPr lang="en-US" sz="1200" b="1" dirty="0" smtClean="0">
                <a:latin typeface="Arial" pitchFamily="34" charset="0"/>
                <a:cs typeface="Arial" pitchFamily="34" charset="0"/>
              </a:rPr>
              <a:t>Presbyterian Church, USA: </a:t>
            </a:r>
            <a:r>
              <a:rPr lang="en-US" sz="1200" dirty="0" smtClean="0">
                <a:latin typeface="Arial" pitchFamily="34" charset="0"/>
                <a:cs typeface="Arial" pitchFamily="34" charset="0"/>
              </a:rPr>
              <a:t>Melissa Gee, </a:t>
            </a:r>
            <a:r>
              <a:rPr lang="en-US" sz="1200" u="sng" dirty="0" smtClean="0">
                <a:latin typeface="Arial" pitchFamily="34" charset="0"/>
                <a:cs typeface="Arial" pitchFamily="34" charset="0"/>
                <a:hlinkClick r:id="rId31"/>
              </a:rPr>
              <a:t>melissa.davis@pcusa.org</a:t>
            </a:r>
            <a:endParaRPr lang="en-US" sz="1200" dirty="0" smtClean="0">
              <a:latin typeface="Arial" pitchFamily="34" charset="0"/>
              <a:cs typeface="Arial" pitchFamily="34" charset="0"/>
            </a:endParaRPr>
          </a:p>
          <a:p>
            <a:pPr marL="117475" indent="-117475" defTabSz="0">
              <a:lnSpc>
                <a:spcPts val="1600"/>
              </a:lnSpc>
              <a:spcBef>
                <a:spcPts val="0"/>
              </a:spcBef>
            </a:pPr>
            <a:r>
              <a:rPr lang="en-US" sz="1200" b="1" dirty="0" smtClean="0">
                <a:latin typeface="Arial" pitchFamily="34" charset="0"/>
                <a:cs typeface="Arial" pitchFamily="34" charset="0"/>
              </a:rPr>
              <a:t>Sisters of Mercy of the Americas: </a:t>
            </a:r>
            <a:r>
              <a:rPr lang="en-US" sz="1200" dirty="0" smtClean="0">
                <a:latin typeface="Arial" pitchFamily="34" charset="0"/>
                <a:cs typeface="Arial" pitchFamily="34" charset="0"/>
              </a:rPr>
              <a:t>Ryan Murphy, </a:t>
            </a:r>
            <a:r>
              <a:rPr lang="en-US" sz="1200" dirty="0" smtClean="0">
                <a:latin typeface="Arial" pitchFamily="34" charset="0"/>
                <a:cs typeface="Arial" pitchFamily="34" charset="0"/>
                <a:hlinkClick r:id="rId32"/>
              </a:rPr>
              <a:t>rmurphy@sistersofmercy.org</a:t>
            </a:r>
            <a:endParaRPr lang="en-US" sz="1200" b="1" dirty="0">
              <a:latin typeface="Arial" pitchFamily="34" charset="0"/>
              <a:cs typeface="Arial" pitchFamily="34" charset="0"/>
            </a:endParaRPr>
          </a:p>
          <a:p>
            <a:pPr marL="117475" indent="-117475" defTabSz="0">
              <a:lnSpc>
                <a:spcPts val="1600"/>
              </a:lnSpc>
              <a:spcBef>
                <a:spcPts val="0"/>
              </a:spcBef>
            </a:pPr>
            <a:r>
              <a:rPr lang="en-US" sz="1200" b="1" dirty="0" smtClean="0">
                <a:latin typeface="Arial" pitchFamily="34" charset="0"/>
                <a:cs typeface="Arial" pitchFamily="34" charset="0"/>
              </a:rPr>
              <a:t>Sojourners: </a:t>
            </a:r>
            <a:r>
              <a:rPr lang="en-US" sz="1200" dirty="0" smtClean="0">
                <a:latin typeface="Arial" pitchFamily="34" charset="0"/>
                <a:cs typeface="Arial" pitchFamily="34" charset="0"/>
              </a:rPr>
              <a:t>Ivone Guillen, </a:t>
            </a:r>
            <a:r>
              <a:rPr lang="en-US" sz="1200" dirty="0" smtClean="0">
                <a:latin typeface="Arial" pitchFamily="34" charset="0"/>
                <a:cs typeface="Arial" pitchFamily="34" charset="0"/>
                <a:hlinkClick r:id="rId33"/>
              </a:rPr>
              <a:t>iguillen@sojo.net</a:t>
            </a:r>
            <a:endParaRPr lang="en-US" sz="1200" dirty="0" smtClean="0">
              <a:latin typeface="Arial" pitchFamily="34" charset="0"/>
              <a:cs typeface="Arial" pitchFamily="34" charset="0"/>
            </a:endParaRPr>
          </a:p>
          <a:p>
            <a:pPr marL="117475" indent="-117475" defTabSz="0">
              <a:lnSpc>
                <a:spcPts val="1600"/>
              </a:lnSpc>
              <a:spcBef>
                <a:spcPts val="0"/>
              </a:spcBef>
            </a:pPr>
            <a:r>
              <a:rPr lang="en-US" sz="1200" b="1" dirty="0" smtClean="0">
                <a:latin typeface="Arial" pitchFamily="34" charset="0"/>
                <a:cs typeface="Arial" pitchFamily="34" charset="0"/>
              </a:rPr>
              <a:t>3P Human Security</a:t>
            </a:r>
            <a:r>
              <a:rPr lang="en-US" sz="1200" dirty="0" smtClean="0">
                <a:latin typeface="Arial" pitchFamily="34" charset="0"/>
                <a:cs typeface="Arial" pitchFamily="34" charset="0"/>
              </a:rPr>
              <a:t>: Tom </a:t>
            </a:r>
            <a:r>
              <a:rPr lang="en-US" sz="1200" dirty="0" err="1" smtClean="0">
                <a:latin typeface="Arial" pitchFamily="34" charset="0"/>
                <a:cs typeface="Arial" pitchFamily="34" charset="0"/>
              </a:rPr>
              <a:t>Brenneman</a:t>
            </a:r>
            <a:r>
              <a:rPr lang="en-US" sz="1200" dirty="0" smtClean="0">
                <a:latin typeface="Arial" pitchFamily="34" charset="0"/>
                <a:cs typeface="Arial" pitchFamily="34" charset="0"/>
              </a:rPr>
              <a:t>, </a:t>
            </a:r>
            <a:r>
              <a:rPr lang="en-US" sz="1200" dirty="0" smtClean="0">
                <a:latin typeface="Arial" pitchFamily="34" charset="0"/>
                <a:cs typeface="Arial" pitchFamily="34" charset="0"/>
                <a:hlinkClick r:id="rId34"/>
              </a:rPr>
              <a:t>brenneman_tom@hotmail.com</a:t>
            </a:r>
            <a:r>
              <a:rPr lang="en-US" sz="1200" dirty="0" smtClean="0">
                <a:latin typeface="Arial" pitchFamily="34" charset="0"/>
                <a:cs typeface="Arial" pitchFamily="34" charset="0"/>
              </a:rPr>
              <a:t> </a:t>
            </a:r>
          </a:p>
          <a:p>
            <a:pPr marL="117475" indent="-117475" defTabSz="0">
              <a:lnSpc>
                <a:spcPts val="1600"/>
              </a:lnSpc>
              <a:spcBef>
                <a:spcPts val="0"/>
              </a:spcBef>
            </a:pPr>
            <a:r>
              <a:rPr lang="en-US" sz="1200" b="1" dirty="0" err="1" smtClean="0">
                <a:latin typeface="Arial" pitchFamily="34" charset="0"/>
                <a:cs typeface="Arial" pitchFamily="34" charset="0"/>
              </a:rPr>
              <a:t>T’ruah</a:t>
            </a:r>
            <a:r>
              <a:rPr lang="en-US" sz="1200" b="1" dirty="0" smtClean="0">
                <a:latin typeface="Arial" pitchFamily="34" charset="0"/>
                <a:cs typeface="Arial" pitchFamily="34" charset="0"/>
              </a:rPr>
              <a:t>: The </a:t>
            </a:r>
            <a:r>
              <a:rPr lang="en-US" sz="1200" b="1" dirty="0">
                <a:latin typeface="Arial" pitchFamily="34" charset="0"/>
                <a:cs typeface="Arial" pitchFamily="34" charset="0"/>
              </a:rPr>
              <a:t>Rabbinic Call for Human </a:t>
            </a:r>
            <a:r>
              <a:rPr lang="en-US" sz="1200" b="1" dirty="0" smtClean="0">
                <a:latin typeface="Arial" pitchFamily="34" charset="0"/>
                <a:cs typeface="Arial" pitchFamily="34" charset="0"/>
              </a:rPr>
              <a:t>Rights, </a:t>
            </a:r>
            <a:r>
              <a:rPr lang="en-US" sz="1200" dirty="0" smtClean="0">
                <a:latin typeface="Arial" pitchFamily="34" charset="0"/>
                <a:cs typeface="Arial" pitchFamily="34" charset="0"/>
              </a:rPr>
              <a:t>Rabbi Rachel Kahn-</a:t>
            </a:r>
            <a:r>
              <a:rPr lang="en-US" sz="1200" dirty="0" err="1" smtClean="0">
                <a:latin typeface="Arial" pitchFamily="34" charset="0"/>
                <a:cs typeface="Arial" pitchFamily="34" charset="0"/>
              </a:rPr>
              <a:t>Troster</a:t>
            </a:r>
            <a:r>
              <a:rPr lang="en-US" sz="1200" dirty="0" smtClean="0">
                <a:latin typeface="Arial" pitchFamily="34" charset="0"/>
                <a:cs typeface="Arial" pitchFamily="34" charset="0"/>
              </a:rPr>
              <a:t> </a:t>
            </a:r>
          </a:p>
          <a:p>
            <a:pPr marL="0" indent="0" defTabSz="0">
              <a:lnSpc>
                <a:spcPts val="1600"/>
              </a:lnSpc>
              <a:spcBef>
                <a:spcPts val="0"/>
              </a:spcBef>
              <a:buNone/>
            </a:pPr>
            <a:r>
              <a:rPr lang="en-US" sz="1200" b="1" dirty="0">
                <a:latin typeface="Arial" pitchFamily="34" charset="0"/>
                <a:cs typeface="Arial" pitchFamily="34" charset="0"/>
              </a:rPr>
              <a:t> </a:t>
            </a:r>
            <a:r>
              <a:rPr lang="en-US" sz="1200" b="1" dirty="0" smtClean="0">
                <a:latin typeface="Arial" pitchFamily="34" charset="0"/>
                <a:cs typeface="Arial" pitchFamily="34" charset="0"/>
              </a:rPr>
              <a:t>  </a:t>
            </a:r>
            <a:r>
              <a:rPr lang="en-US" sz="1200" dirty="0" smtClean="0">
                <a:latin typeface="Arial" pitchFamily="34" charset="0"/>
                <a:cs typeface="Arial" pitchFamily="34" charset="0"/>
                <a:hlinkClick r:id="rId35"/>
              </a:rPr>
              <a:t>rkahntroster@truah.org</a:t>
            </a:r>
            <a:r>
              <a:rPr lang="en-US" sz="1200" dirty="0" smtClean="0">
                <a:latin typeface="Arial" pitchFamily="34" charset="0"/>
                <a:cs typeface="Arial" pitchFamily="34" charset="0"/>
              </a:rPr>
              <a:t> </a:t>
            </a:r>
          </a:p>
          <a:p>
            <a:pPr marL="117475" indent="-117475" defTabSz="0">
              <a:lnSpc>
                <a:spcPts val="1600"/>
              </a:lnSpc>
              <a:spcBef>
                <a:spcPts val="0"/>
              </a:spcBef>
            </a:pPr>
            <a:r>
              <a:rPr lang="en-US" sz="1200" b="1" dirty="0" smtClean="0">
                <a:latin typeface="Arial" pitchFamily="34" charset="0"/>
                <a:cs typeface="Arial" pitchFamily="34" charset="0"/>
              </a:rPr>
              <a:t>Union for Reform Judaism</a:t>
            </a:r>
            <a:r>
              <a:rPr lang="en-US" sz="1200" dirty="0" smtClean="0">
                <a:latin typeface="Arial" pitchFamily="34" charset="0"/>
                <a:cs typeface="Arial" pitchFamily="34" charset="0"/>
              </a:rPr>
              <a:t>: Sarah Krinsky, </a:t>
            </a:r>
            <a:r>
              <a:rPr lang="en-US" sz="1200" dirty="0" smtClean="0">
                <a:latin typeface="Arial" pitchFamily="34" charset="0"/>
                <a:cs typeface="Arial" pitchFamily="34" charset="0"/>
                <a:hlinkClick r:id="rId36"/>
              </a:rPr>
              <a:t>skrinsky@rac.org</a:t>
            </a:r>
            <a:endParaRPr lang="en-US" sz="1200" dirty="0" smtClean="0">
              <a:latin typeface="Arial" pitchFamily="34" charset="0"/>
              <a:cs typeface="Arial" pitchFamily="34" charset="0"/>
            </a:endParaRPr>
          </a:p>
          <a:p>
            <a:pPr marL="117475" indent="-117475" defTabSz="0">
              <a:lnSpc>
                <a:spcPts val="1600"/>
              </a:lnSpc>
              <a:spcBef>
                <a:spcPts val="0"/>
              </a:spcBef>
            </a:pPr>
            <a:r>
              <a:rPr lang="en-US" sz="1200" b="1" dirty="0" smtClean="0">
                <a:latin typeface="Arial" pitchFamily="34" charset="0"/>
                <a:cs typeface="Arial" pitchFamily="34" charset="0"/>
              </a:rPr>
              <a:t>Unitarian Universalist Association: </a:t>
            </a:r>
            <a:r>
              <a:rPr lang="en-US" sz="1200" dirty="0" smtClean="0">
                <a:latin typeface="Arial" pitchFamily="34" charset="0"/>
                <a:cs typeface="Arial" pitchFamily="34" charset="0"/>
              </a:rPr>
              <a:t>Jen Toth, </a:t>
            </a:r>
            <a:r>
              <a:rPr lang="en-US" sz="1200" dirty="0" smtClean="0">
                <a:latin typeface="Arial" pitchFamily="34" charset="0"/>
                <a:cs typeface="Arial" pitchFamily="34" charset="0"/>
                <a:hlinkClick r:id="rId37"/>
              </a:rPr>
              <a:t>JToth@uua.org</a:t>
            </a:r>
            <a:endParaRPr lang="en-US" sz="1200" dirty="0" smtClean="0">
              <a:latin typeface="Arial" pitchFamily="34" charset="0"/>
              <a:cs typeface="Arial" pitchFamily="34" charset="0"/>
            </a:endParaRPr>
          </a:p>
          <a:p>
            <a:pPr marL="117475" indent="-117475" defTabSz="0">
              <a:lnSpc>
                <a:spcPts val="1600"/>
              </a:lnSpc>
              <a:spcBef>
                <a:spcPts val="0"/>
              </a:spcBef>
            </a:pPr>
            <a:r>
              <a:rPr lang="en-US" sz="1200" b="1" dirty="0" smtClean="0">
                <a:latin typeface="Arial" pitchFamily="34" charset="0"/>
                <a:cs typeface="Arial" pitchFamily="34" charset="0"/>
              </a:rPr>
              <a:t>United Church of Christ: </a:t>
            </a:r>
            <a:r>
              <a:rPr lang="en-US" sz="1200" dirty="0" smtClean="0">
                <a:latin typeface="Arial" pitchFamily="34" charset="0"/>
                <a:cs typeface="Arial" pitchFamily="34" charset="0"/>
              </a:rPr>
              <a:t>Rev. Mari </a:t>
            </a:r>
            <a:r>
              <a:rPr lang="en-US" sz="1200" dirty="0" err="1" smtClean="0">
                <a:latin typeface="Arial" pitchFamily="34" charset="0"/>
                <a:cs typeface="Arial" pitchFamily="34" charset="0"/>
              </a:rPr>
              <a:t>Castellanos</a:t>
            </a:r>
            <a:r>
              <a:rPr lang="en-US" sz="1200" dirty="0" smtClean="0">
                <a:latin typeface="Arial" pitchFamily="34" charset="0"/>
                <a:cs typeface="Arial" pitchFamily="34" charset="0"/>
              </a:rPr>
              <a:t>, </a:t>
            </a:r>
            <a:r>
              <a:rPr lang="en-US" sz="1200" dirty="0" smtClean="0">
                <a:latin typeface="Arial" pitchFamily="34" charset="0"/>
                <a:cs typeface="Arial" pitchFamily="34" charset="0"/>
                <a:hlinkClick r:id="rId38"/>
              </a:rPr>
              <a:t>castellm@ucc.org</a:t>
            </a:r>
            <a:endParaRPr lang="en-US" sz="1200" dirty="0" smtClean="0">
              <a:latin typeface="Arial" pitchFamily="34" charset="0"/>
              <a:cs typeface="Arial" pitchFamily="34" charset="0"/>
            </a:endParaRPr>
          </a:p>
          <a:p>
            <a:pPr marL="117475" indent="-117475" defTabSz="0">
              <a:lnSpc>
                <a:spcPts val="1600"/>
              </a:lnSpc>
              <a:spcBef>
                <a:spcPts val="0"/>
              </a:spcBef>
            </a:pPr>
            <a:r>
              <a:rPr lang="en-US" sz="1200" b="1" dirty="0" smtClean="0">
                <a:latin typeface="Arial" pitchFamily="34" charset="0"/>
                <a:cs typeface="Arial" pitchFamily="34" charset="0"/>
              </a:rPr>
              <a:t>United Methodist Church: </a:t>
            </a:r>
            <a:r>
              <a:rPr lang="en-US" sz="1200" dirty="0" smtClean="0">
                <a:latin typeface="Arial" pitchFamily="34" charset="0"/>
                <a:cs typeface="Arial" pitchFamily="34" charset="0"/>
              </a:rPr>
              <a:t>Bill </a:t>
            </a:r>
            <a:r>
              <a:rPr lang="en-US" sz="1200" dirty="0" err="1" smtClean="0">
                <a:latin typeface="Arial" pitchFamily="34" charset="0"/>
                <a:cs typeface="Arial" pitchFamily="34" charset="0"/>
              </a:rPr>
              <a:t>Mefford</a:t>
            </a:r>
            <a:r>
              <a:rPr lang="en-US" sz="1200" dirty="0" smtClean="0">
                <a:latin typeface="Arial" pitchFamily="34" charset="0"/>
                <a:cs typeface="Arial" pitchFamily="34" charset="0"/>
              </a:rPr>
              <a:t>, </a:t>
            </a:r>
            <a:r>
              <a:rPr lang="en-US" sz="1200" dirty="0" smtClean="0">
                <a:latin typeface="Arial" pitchFamily="34" charset="0"/>
                <a:cs typeface="Arial" pitchFamily="34" charset="0"/>
                <a:hlinkClick r:id="rId39"/>
              </a:rPr>
              <a:t>bmefford@umc-gbcs.org</a:t>
            </a:r>
            <a:endParaRPr lang="en-US" sz="1200" dirty="0" smtClean="0">
              <a:latin typeface="Arial" pitchFamily="34" charset="0"/>
              <a:cs typeface="Arial" pitchFamily="34" charset="0"/>
            </a:endParaRPr>
          </a:p>
          <a:p>
            <a:pPr marL="117475" indent="-117475" defTabSz="0">
              <a:lnSpc>
                <a:spcPts val="1600"/>
              </a:lnSpc>
              <a:spcBef>
                <a:spcPts val="0"/>
              </a:spcBef>
            </a:pPr>
            <a:r>
              <a:rPr lang="en-US" sz="1200" b="1" dirty="0" smtClean="0">
                <a:latin typeface="Arial" pitchFamily="34" charset="0"/>
                <a:cs typeface="Arial" pitchFamily="34" charset="0"/>
              </a:rPr>
              <a:t>UNITED SIHKS</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Harpreet</a:t>
            </a:r>
            <a:r>
              <a:rPr lang="en-US" sz="1200" dirty="0" smtClean="0">
                <a:latin typeface="Arial" pitchFamily="34" charset="0"/>
                <a:cs typeface="Arial" pitchFamily="34" charset="0"/>
              </a:rPr>
              <a:t> Singh, </a:t>
            </a:r>
            <a:r>
              <a:rPr lang="en-US" sz="1200" dirty="0" smtClean="0">
                <a:latin typeface="Arial" pitchFamily="34" charset="0"/>
                <a:cs typeface="Arial" pitchFamily="34" charset="0"/>
                <a:hlinkClick r:id="rId40"/>
              </a:rPr>
              <a:t>harpreet.singh@unitedsikhs.org</a:t>
            </a:r>
            <a:endParaRPr lang="en-US" sz="1200" dirty="0" smtClean="0">
              <a:latin typeface="Arial" pitchFamily="34" charset="0"/>
              <a:cs typeface="Arial" pitchFamily="34" charset="0"/>
            </a:endParaRPr>
          </a:p>
          <a:p>
            <a:pPr marL="117475" indent="-117475" defTabSz="0">
              <a:lnSpc>
                <a:spcPts val="1600"/>
              </a:lnSpc>
              <a:spcBef>
                <a:spcPts val="0"/>
              </a:spcBef>
            </a:pPr>
            <a:r>
              <a:rPr lang="en-US" sz="1200" b="1" dirty="0" smtClean="0">
                <a:latin typeface="Arial" pitchFamily="34" charset="0"/>
                <a:cs typeface="Arial" pitchFamily="34" charset="0"/>
              </a:rPr>
              <a:t>U.S. Conference of Catholic Bishops: </a:t>
            </a:r>
            <a:r>
              <a:rPr lang="en-US" sz="1200" dirty="0" smtClean="0">
                <a:latin typeface="Arial" pitchFamily="34" charset="0"/>
                <a:cs typeface="Arial" pitchFamily="34" charset="0"/>
              </a:rPr>
              <a:t>Kevin Appleby, </a:t>
            </a:r>
            <a:r>
              <a:rPr lang="en-US" sz="1200" dirty="0" smtClean="0">
                <a:latin typeface="Arial" pitchFamily="34" charset="0"/>
                <a:cs typeface="Arial" pitchFamily="34" charset="0"/>
                <a:hlinkClick r:id="rId41"/>
              </a:rPr>
              <a:t>kappleby@usccb.org</a:t>
            </a:r>
            <a:endParaRPr lang="en-US" sz="1200" dirty="0" smtClean="0">
              <a:latin typeface="Arial" pitchFamily="34" charset="0"/>
              <a:cs typeface="Arial" pitchFamily="34" charset="0"/>
            </a:endParaRPr>
          </a:p>
          <a:p>
            <a:pPr marL="117475" indent="-117475" defTabSz="0">
              <a:lnSpc>
                <a:spcPts val="1600"/>
              </a:lnSpc>
              <a:spcBef>
                <a:spcPts val="0"/>
              </a:spcBef>
            </a:pPr>
            <a:r>
              <a:rPr lang="en-US" sz="1200" b="1" dirty="0" smtClean="0">
                <a:latin typeface="Arial" pitchFamily="34" charset="0"/>
                <a:cs typeface="Arial" pitchFamily="34" charset="0"/>
              </a:rPr>
              <a:t>U.S. Jesuit Conference, </a:t>
            </a:r>
            <a:r>
              <a:rPr lang="en-US" sz="1200" dirty="0">
                <a:latin typeface="Arial" pitchFamily="34" charset="0"/>
                <a:cs typeface="Arial" pitchFamily="34" charset="0"/>
              </a:rPr>
              <a:t>Shaina </a:t>
            </a:r>
            <a:r>
              <a:rPr lang="en-US" sz="1200" dirty="0" err="1">
                <a:latin typeface="Arial" pitchFamily="34" charset="0"/>
                <a:cs typeface="Arial" pitchFamily="34" charset="0"/>
              </a:rPr>
              <a:t>Aber</a:t>
            </a:r>
            <a:r>
              <a:rPr lang="en-US" sz="1200" dirty="0">
                <a:latin typeface="Arial" pitchFamily="34" charset="0"/>
                <a:cs typeface="Arial" pitchFamily="34" charset="0"/>
              </a:rPr>
              <a:t>, </a:t>
            </a:r>
            <a:r>
              <a:rPr lang="en-US" sz="1200" dirty="0" smtClean="0">
                <a:latin typeface="Arial" pitchFamily="34" charset="0"/>
                <a:cs typeface="Arial" pitchFamily="34" charset="0"/>
                <a:hlinkClick r:id="rId42"/>
              </a:rPr>
              <a:t>saber@jesuit.org</a:t>
            </a:r>
            <a:endParaRPr lang="en-US" sz="1200" dirty="0" smtClean="0">
              <a:latin typeface="Arial" pitchFamily="34" charset="0"/>
              <a:cs typeface="Arial" pitchFamily="34" charset="0"/>
            </a:endParaRPr>
          </a:p>
          <a:p>
            <a:pPr marL="117475" indent="-117475" defTabSz="0">
              <a:lnSpc>
                <a:spcPts val="1600"/>
              </a:lnSpc>
              <a:spcBef>
                <a:spcPts val="0"/>
              </a:spcBef>
            </a:pPr>
            <a:r>
              <a:rPr lang="en-US" sz="1200" b="1" dirty="0" smtClean="0">
                <a:latin typeface="Arial" pitchFamily="34" charset="0"/>
                <a:cs typeface="Arial" pitchFamily="34" charset="0"/>
              </a:rPr>
              <a:t>World Relief: </a:t>
            </a:r>
            <a:r>
              <a:rPr lang="en-US" sz="1200" dirty="0" smtClean="0">
                <a:latin typeface="Arial" pitchFamily="34" charset="0"/>
                <a:cs typeface="Arial" pitchFamily="34" charset="0"/>
              </a:rPr>
              <a:t>Jenny Yang, </a:t>
            </a:r>
            <a:r>
              <a:rPr lang="en-US" sz="1200" dirty="0" smtClean="0">
                <a:latin typeface="Arial" pitchFamily="34" charset="0"/>
                <a:cs typeface="Arial" pitchFamily="34" charset="0"/>
                <a:hlinkClick r:id="rId43"/>
              </a:rPr>
              <a:t>JGYang@wr.org</a:t>
            </a:r>
            <a:r>
              <a:rPr lang="en-US" sz="1200" dirty="0" smtClean="0">
                <a:latin typeface="Arial" pitchFamily="34" charset="0"/>
                <a:cs typeface="Arial" pitchFamily="34" charset="0"/>
              </a:rPr>
              <a:t> </a:t>
            </a:r>
            <a:endParaRPr lang="en-US" sz="1200" b="1"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136" y="397207"/>
            <a:ext cx="6918960" cy="630942"/>
          </a:xfrm>
          <a:prstGeom prst="rect">
            <a:avLst/>
          </a:prstGeom>
          <a:noFill/>
        </p:spPr>
        <p:txBody>
          <a:bodyPr wrap="square" rtlCol="0">
            <a:spAutoFit/>
          </a:bodyPr>
          <a:lstStyle/>
          <a:p>
            <a:r>
              <a:rPr lang="en-US" sz="3500" b="1" dirty="0" smtClean="0">
                <a:solidFill>
                  <a:schemeClr val="tx2">
                    <a:lumMod val="75000"/>
                  </a:schemeClr>
                </a:solidFill>
              </a:rPr>
              <a:t>Policy and Legislative Updates</a:t>
            </a:r>
            <a:endParaRPr lang="en-US" sz="3500" dirty="0">
              <a:solidFill>
                <a:schemeClr val="tx2">
                  <a:lumMod val="75000"/>
                </a:schemeClr>
              </a:solidFill>
            </a:endParaRPr>
          </a:p>
        </p:txBody>
      </p:sp>
      <p:sp>
        <p:nvSpPr>
          <p:cNvPr id="6" name="Subtitle 2"/>
          <p:cNvSpPr txBox="1">
            <a:spLocks/>
          </p:cNvSpPr>
          <p:nvPr/>
        </p:nvSpPr>
        <p:spPr>
          <a:xfrm>
            <a:off x="305503" y="1443833"/>
            <a:ext cx="8161501" cy="5407945"/>
          </a:xfrm>
          <a:prstGeom prst="rect">
            <a:avLst/>
          </a:prstGeom>
        </p:spPr>
        <p:txBody>
          <a:bodyPr>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	</a:t>
            </a:r>
          </a:p>
          <a:p>
            <a:pPr marL="0" indent="0">
              <a:buNone/>
            </a:pPr>
            <a:endParaRPr lang="en-US" sz="6400" dirty="0" smtClean="0"/>
          </a:p>
          <a:p>
            <a:pPr marL="0" indent="0">
              <a:buNone/>
            </a:pPr>
            <a:r>
              <a:rPr lang="en-US" sz="6400" b="1" dirty="0" smtClean="0"/>
              <a:t>House Bills</a:t>
            </a:r>
          </a:p>
          <a:p>
            <a:endParaRPr lang="en-US" dirty="0" smtClean="0"/>
          </a:p>
          <a:p>
            <a:pPr fontAlgn="t"/>
            <a:r>
              <a:rPr lang="en-US" sz="6400" b="1" dirty="0" smtClean="0"/>
              <a:t>SAFE </a:t>
            </a:r>
            <a:r>
              <a:rPr lang="en-US" sz="6400" b="1" dirty="0"/>
              <a:t>Act </a:t>
            </a:r>
            <a:r>
              <a:rPr lang="en-US" sz="6400" dirty="0"/>
              <a:t>(Interior Enforcement</a:t>
            </a:r>
            <a:r>
              <a:rPr lang="en-US" sz="6400" dirty="0" smtClean="0"/>
              <a:t>) </a:t>
            </a:r>
            <a:r>
              <a:rPr lang="en-US" sz="6400" u="sng" dirty="0" smtClean="0">
                <a:hlinkClick r:id="rId2"/>
              </a:rPr>
              <a:t>HR 2278</a:t>
            </a:r>
            <a:r>
              <a:rPr lang="en-US" sz="6400" dirty="0"/>
              <a:t> </a:t>
            </a:r>
            <a:r>
              <a:rPr lang="en-US" sz="6400" dirty="0" smtClean="0"/>
              <a:t>passed </a:t>
            </a:r>
            <a:r>
              <a:rPr lang="en-US" sz="6400" dirty="0"/>
              <a:t>HJC 6/18</a:t>
            </a:r>
          </a:p>
          <a:p>
            <a:pPr fontAlgn="t"/>
            <a:endParaRPr lang="en-US" sz="6400" b="1" dirty="0" smtClean="0"/>
          </a:p>
          <a:p>
            <a:pPr fontAlgn="t"/>
            <a:r>
              <a:rPr lang="en-US" sz="6400" b="1" dirty="0" smtClean="0"/>
              <a:t>Ag </a:t>
            </a:r>
            <a:r>
              <a:rPr lang="en-US" sz="6400" b="1" dirty="0"/>
              <a:t>Act </a:t>
            </a:r>
            <a:r>
              <a:rPr lang="en-US" sz="6400" dirty="0"/>
              <a:t>(farmworkers</a:t>
            </a:r>
            <a:r>
              <a:rPr lang="en-US" sz="6400" dirty="0" smtClean="0"/>
              <a:t>) </a:t>
            </a:r>
            <a:r>
              <a:rPr lang="en-US" sz="6400" u="sng" dirty="0" smtClean="0">
                <a:hlinkClick r:id="rId3"/>
              </a:rPr>
              <a:t>HR 1773</a:t>
            </a:r>
            <a:r>
              <a:rPr lang="en-US" sz="6400" dirty="0"/>
              <a:t> </a:t>
            </a:r>
            <a:r>
              <a:rPr lang="en-US" sz="6400" dirty="0" smtClean="0"/>
              <a:t>passed </a:t>
            </a:r>
            <a:r>
              <a:rPr lang="en-US" sz="6400" dirty="0"/>
              <a:t>HJC 6/19</a:t>
            </a:r>
          </a:p>
          <a:p>
            <a:pPr marL="0" indent="0" fontAlgn="t">
              <a:buNone/>
            </a:pPr>
            <a:endParaRPr lang="en-US" sz="6400" b="1" dirty="0" smtClean="0"/>
          </a:p>
          <a:p>
            <a:pPr fontAlgn="t"/>
            <a:r>
              <a:rPr lang="en-US" sz="6400" b="1" dirty="0" smtClean="0"/>
              <a:t>Legal </a:t>
            </a:r>
            <a:r>
              <a:rPr lang="en-US" sz="6400" b="1" dirty="0"/>
              <a:t>Workforce Act </a:t>
            </a:r>
            <a:r>
              <a:rPr lang="en-US" sz="6400" dirty="0"/>
              <a:t>(E-Verify</a:t>
            </a:r>
            <a:r>
              <a:rPr lang="en-US" sz="6400" dirty="0" smtClean="0"/>
              <a:t>) </a:t>
            </a:r>
            <a:r>
              <a:rPr lang="en-US" sz="6400" u="sng" dirty="0" smtClean="0">
                <a:hlinkClick r:id="rId4"/>
              </a:rPr>
              <a:t>HR 1772</a:t>
            </a:r>
            <a:r>
              <a:rPr lang="en-US" sz="6400" dirty="0"/>
              <a:t> </a:t>
            </a:r>
            <a:r>
              <a:rPr lang="en-US" sz="6400" dirty="0" smtClean="0"/>
              <a:t>passed </a:t>
            </a:r>
            <a:r>
              <a:rPr lang="en-US" sz="6400" dirty="0"/>
              <a:t>HJC 6/26</a:t>
            </a:r>
          </a:p>
          <a:p>
            <a:pPr fontAlgn="t"/>
            <a:endParaRPr lang="en-US" sz="6400" b="1" dirty="0" smtClean="0"/>
          </a:p>
          <a:p>
            <a:pPr fontAlgn="t"/>
            <a:r>
              <a:rPr lang="en-US" sz="6400" b="1" dirty="0" smtClean="0"/>
              <a:t>SKILLS </a:t>
            </a:r>
            <a:r>
              <a:rPr lang="en-US" sz="6400" b="1" dirty="0"/>
              <a:t>Visa Act </a:t>
            </a:r>
            <a:r>
              <a:rPr lang="en-US" sz="6400" dirty="0"/>
              <a:t>(High-tech workers</a:t>
            </a:r>
            <a:r>
              <a:rPr lang="en-US" sz="6400" dirty="0" smtClean="0"/>
              <a:t>) </a:t>
            </a:r>
            <a:r>
              <a:rPr lang="en-US" sz="6400" u="sng" dirty="0" smtClean="0">
                <a:hlinkClick r:id="rId5"/>
              </a:rPr>
              <a:t>HR 2131</a:t>
            </a:r>
            <a:r>
              <a:rPr lang="en-US" sz="6400" dirty="0"/>
              <a:t> </a:t>
            </a:r>
            <a:r>
              <a:rPr lang="en-US" sz="6400" dirty="0" smtClean="0"/>
              <a:t>passed </a:t>
            </a:r>
            <a:r>
              <a:rPr lang="en-US" sz="6400" dirty="0"/>
              <a:t>HJC 6/27</a:t>
            </a:r>
          </a:p>
          <a:p>
            <a:pPr fontAlgn="t"/>
            <a:endParaRPr lang="en-US" sz="6400" b="1" dirty="0" smtClean="0"/>
          </a:p>
          <a:p>
            <a:pPr fontAlgn="t"/>
            <a:r>
              <a:rPr lang="en-US" sz="6400" b="1" dirty="0" smtClean="0"/>
              <a:t>Border </a:t>
            </a:r>
            <a:r>
              <a:rPr lang="en-US" sz="6400" b="1" dirty="0"/>
              <a:t>Security Results </a:t>
            </a:r>
            <a:r>
              <a:rPr lang="en-US" sz="6400" b="1" dirty="0" smtClean="0"/>
              <a:t>Act</a:t>
            </a:r>
            <a:r>
              <a:rPr lang="en-US" sz="6400" dirty="0"/>
              <a:t> </a:t>
            </a:r>
            <a:r>
              <a:rPr lang="en-US" sz="6400" u="sng" dirty="0" smtClean="0">
                <a:hlinkClick r:id="rId6"/>
              </a:rPr>
              <a:t>HR 1417</a:t>
            </a:r>
            <a:r>
              <a:rPr lang="en-US" sz="6400" dirty="0"/>
              <a:t> </a:t>
            </a:r>
            <a:r>
              <a:rPr lang="en-US" sz="6400" dirty="0" smtClean="0"/>
              <a:t>passed </a:t>
            </a:r>
            <a:r>
              <a:rPr lang="en-US" sz="6400" dirty="0"/>
              <a:t>HHSC 5/15</a:t>
            </a:r>
          </a:p>
          <a:p>
            <a:pPr fontAlgn="t"/>
            <a:endParaRPr lang="en-US" sz="6400" b="1" dirty="0" smtClean="0"/>
          </a:p>
          <a:p>
            <a:pPr fontAlgn="t"/>
            <a:r>
              <a:rPr lang="en-US" sz="6400" b="1" dirty="0" smtClean="0"/>
              <a:t>CIR </a:t>
            </a:r>
            <a:r>
              <a:rPr lang="en-US" sz="6400" b="1" dirty="0"/>
              <a:t>ASAP </a:t>
            </a:r>
            <a:r>
              <a:rPr lang="en-US" sz="6400" dirty="0"/>
              <a:t>(</a:t>
            </a:r>
            <a:r>
              <a:rPr lang="en-US" sz="6400" dirty="0" err="1"/>
              <a:t>Grijalva</a:t>
            </a:r>
            <a:r>
              <a:rPr lang="en-US" sz="6400" dirty="0"/>
              <a:t>, Vela</a:t>
            </a:r>
            <a:r>
              <a:rPr lang="en-US" sz="6400" dirty="0" smtClean="0"/>
              <a:t>)</a:t>
            </a:r>
            <a:r>
              <a:rPr lang="en-US" sz="6400" u="sng" dirty="0" smtClean="0">
                <a:hlinkClick r:id="rId7"/>
              </a:rPr>
              <a:t>HR 3163</a:t>
            </a:r>
            <a:r>
              <a:rPr lang="en-US" sz="6400" dirty="0"/>
              <a:t> </a:t>
            </a:r>
            <a:r>
              <a:rPr lang="en-US" sz="6400" dirty="0" smtClean="0"/>
              <a:t>introduced </a:t>
            </a:r>
            <a:r>
              <a:rPr lang="en-US" sz="6400" dirty="0"/>
              <a:t>9/20</a:t>
            </a:r>
          </a:p>
          <a:p>
            <a:pPr fontAlgn="t"/>
            <a:endParaRPr lang="en-US" sz="6400" b="1" dirty="0" smtClean="0"/>
          </a:p>
          <a:p>
            <a:pPr fontAlgn="t"/>
            <a:r>
              <a:rPr lang="en-US" sz="6400" b="1" dirty="0" smtClean="0"/>
              <a:t>Protect </a:t>
            </a:r>
            <a:r>
              <a:rPr lang="en-US" sz="6400" b="1" dirty="0"/>
              <a:t>Family Values at the </a:t>
            </a:r>
            <a:r>
              <a:rPr lang="en-US" sz="6400" b="1" dirty="0" smtClean="0"/>
              <a:t>Border </a:t>
            </a:r>
            <a:r>
              <a:rPr lang="en-US" sz="6400" u="sng" dirty="0" smtClean="0">
                <a:hlinkClick r:id="rId8"/>
              </a:rPr>
              <a:t>HR 3130</a:t>
            </a:r>
            <a:r>
              <a:rPr lang="en-US" sz="6400" dirty="0"/>
              <a:t> </a:t>
            </a:r>
            <a:r>
              <a:rPr lang="en-US" sz="6400" dirty="0" smtClean="0"/>
              <a:t>introduced </a:t>
            </a:r>
            <a:r>
              <a:rPr lang="en-US" sz="6400" dirty="0"/>
              <a:t>9/18</a:t>
            </a:r>
          </a:p>
          <a:p>
            <a:pPr fontAlgn="t"/>
            <a:endParaRPr lang="en-US" sz="6400" b="1" dirty="0" smtClean="0"/>
          </a:p>
          <a:p>
            <a:pPr fontAlgn="t"/>
            <a:r>
              <a:rPr lang="en-US" sz="6400" b="1" dirty="0" smtClean="0"/>
              <a:t>Help </a:t>
            </a:r>
            <a:r>
              <a:rPr lang="en-US" sz="6400" b="1" dirty="0"/>
              <a:t>Separated </a:t>
            </a:r>
            <a:r>
              <a:rPr lang="en-US" sz="6400" b="1" dirty="0" smtClean="0"/>
              <a:t>Families</a:t>
            </a:r>
            <a:r>
              <a:rPr lang="en-US" sz="6400" dirty="0"/>
              <a:t> </a:t>
            </a:r>
            <a:r>
              <a:rPr lang="en-US" sz="6400" u="sng" dirty="0" smtClean="0">
                <a:hlinkClick r:id="rId9"/>
              </a:rPr>
              <a:t>HR 2604</a:t>
            </a:r>
            <a:r>
              <a:rPr lang="en-US" sz="6400" dirty="0"/>
              <a:t> </a:t>
            </a:r>
            <a:r>
              <a:rPr lang="en-US" sz="6400" dirty="0" smtClean="0"/>
              <a:t>introduced </a:t>
            </a:r>
            <a:r>
              <a:rPr lang="en-US" sz="6400" dirty="0"/>
              <a:t>6/28</a:t>
            </a:r>
          </a:p>
          <a:p>
            <a:pPr fontAlgn="t"/>
            <a:endParaRPr lang="en-US" sz="6400" b="1" dirty="0" smtClean="0"/>
          </a:p>
          <a:p>
            <a:pPr fontAlgn="t"/>
            <a:r>
              <a:rPr lang="en-US" sz="6400" b="1" dirty="0" smtClean="0"/>
              <a:t>BS</a:t>
            </a:r>
            <a:r>
              <a:rPr lang="en-US" sz="6400" b="1" dirty="0"/>
              <a:t>, EO and IM </a:t>
            </a:r>
            <a:r>
              <a:rPr lang="en-US" sz="6400" b="1" dirty="0" smtClean="0"/>
              <a:t>Act</a:t>
            </a:r>
            <a:r>
              <a:rPr lang="en-US" sz="6400" dirty="0"/>
              <a:t> </a:t>
            </a:r>
            <a:r>
              <a:rPr lang="en-US" sz="6400" u="sng" dirty="0" smtClean="0">
                <a:hlinkClick r:id="rId10"/>
              </a:rPr>
              <a:t>HR 15</a:t>
            </a:r>
            <a:r>
              <a:rPr lang="en-US" sz="6400" dirty="0"/>
              <a:t> </a:t>
            </a:r>
            <a:r>
              <a:rPr lang="en-US" sz="6400" dirty="0" smtClean="0"/>
              <a:t>Introduced </a:t>
            </a:r>
            <a:r>
              <a:rPr lang="en-US" sz="6400" dirty="0"/>
              <a:t>10/2</a:t>
            </a:r>
          </a:p>
          <a:p>
            <a:endParaRPr lang="en-US" dirty="0" smtClean="0"/>
          </a:p>
          <a:p>
            <a:endParaRPr lang="en-US" dirty="0" smtClean="0"/>
          </a:p>
          <a:p>
            <a:pPr marL="0" indent="0">
              <a:buNone/>
            </a:pPr>
            <a:r>
              <a:rPr lang="en-US" sz="1700" dirty="0" smtClean="0"/>
              <a:t>?</a:t>
            </a:r>
          </a:p>
          <a:p>
            <a:endParaRPr lang="en-US" dirty="0" smtClean="0"/>
          </a:p>
        </p:txBody>
      </p:sp>
    </p:spTree>
    <p:extLst>
      <p:ext uri="{BB962C8B-B14F-4D97-AF65-F5344CB8AC3E}">
        <p14:creationId xmlns:p14="http://schemas.microsoft.com/office/powerpoint/2010/main" val="40645695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136" y="397207"/>
            <a:ext cx="6918960" cy="630942"/>
          </a:xfrm>
          <a:prstGeom prst="rect">
            <a:avLst/>
          </a:prstGeom>
          <a:noFill/>
        </p:spPr>
        <p:txBody>
          <a:bodyPr wrap="square" rtlCol="0">
            <a:spAutoFit/>
          </a:bodyPr>
          <a:lstStyle/>
          <a:p>
            <a:r>
              <a:rPr lang="en-US" sz="3500" b="1" dirty="0" smtClean="0">
                <a:solidFill>
                  <a:schemeClr val="tx2">
                    <a:lumMod val="75000"/>
                  </a:schemeClr>
                </a:solidFill>
              </a:rPr>
              <a:t>Policy and Legislative Updates</a:t>
            </a:r>
            <a:endParaRPr lang="en-US" sz="3500" dirty="0">
              <a:solidFill>
                <a:schemeClr val="tx2">
                  <a:lumMod val="75000"/>
                </a:schemeClr>
              </a:solidFill>
            </a:endParaRPr>
          </a:p>
        </p:txBody>
      </p:sp>
      <p:sp>
        <p:nvSpPr>
          <p:cNvPr id="3" name="TextBox 2"/>
          <p:cNvSpPr txBox="1"/>
          <p:nvPr/>
        </p:nvSpPr>
        <p:spPr>
          <a:xfrm>
            <a:off x="613128" y="1678914"/>
            <a:ext cx="3343007" cy="4524316"/>
          </a:xfrm>
          <a:prstGeom prst="rect">
            <a:avLst/>
          </a:prstGeom>
          <a:noFill/>
        </p:spPr>
        <p:txBody>
          <a:bodyPr wrap="square" rtlCol="0">
            <a:spAutoFit/>
          </a:bodyPr>
          <a:lstStyle/>
          <a:p>
            <a:r>
              <a:rPr lang="en-US" b="1" dirty="0" smtClean="0"/>
              <a:t>Administrative Updates</a:t>
            </a:r>
          </a:p>
          <a:p>
            <a:endParaRPr lang="en-US" b="1" dirty="0"/>
          </a:p>
          <a:p>
            <a:pPr marL="285750" indent="-285750">
              <a:buFont typeface="Arial"/>
              <a:buChar char="•"/>
            </a:pPr>
            <a:r>
              <a:rPr lang="en-US" dirty="0" smtClean="0"/>
              <a:t>Obama Administration quickly approaching marker of 2 Million Deportations</a:t>
            </a:r>
          </a:p>
          <a:p>
            <a:pPr marL="285750" indent="-285750">
              <a:buFont typeface="Arial"/>
              <a:buChar char="•"/>
            </a:pPr>
            <a:endParaRPr lang="en-US" dirty="0"/>
          </a:p>
          <a:p>
            <a:pPr marL="285750" indent="-285750">
              <a:buFont typeface="Arial"/>
              <a:buChar char="•"/>
            </a:pPr>
            <a:r>
              <a:rPr lang="en-US" dirty="0" smtClean="0"/>
              <a:t>Continued Not1More Deportation Campaign to expand the Deferred Action for Childhood Arrival for all eligible undocumented people</a:t>
            </a:r>
          </a:p>
          <a:p>
            <a:endParaRPr lang="en-US" dirty="0" smtClean="0"/>
          </a:p>
          <a:p>
            <a:pPr marL="285750" indent="-285750">
              <a:buFont typeface="Arial"/>
              <a:buChar char="•"/>
            </a:pPr>
            <a:r>
              <a:rPr lang="en-US" dirty="0" smtClean="0"/>
              <a:t>Safer </a:t>
            </a:r>
            <a:r>
              <a:rPr lang="en-US" dirty="0"/>
              <a:t>more </a:t>
            </a:r>
            <a:r>
              <a:rPr lang="en-US" dirty="0" smtClean="0"/>
              <a:t>accountable and humane </a:t>
            </a:r>
            <a:r>
              <a:rPr lang="en-US" dirty="0"/>
              <a:t>immigration </a:t>
            </a:r>
            <a:r>
              <a:rPr lang="en-US" dirty="0" smtClean="0"/>
              <a:t>enforcement policies, such as no late night deportations.</a:t>
            </a:r>
            <a:endParaRPr lang="en-US" dirty="0"/>
          </a:p>
        </p:txBody>
      </p:sp>
      <p:pic>
        <p:nvPicPr>
          <p:cNvPr id="8" name="Picture 7"/>
          <p:cNvPicPr>
            <a:picLocks noChangeAspect="1"/>
          </p:cNvPicPr>
          <p:nvPr/>
        </p:nvPicPr>
        <p:blipFill>
          <a:blip r:embed="rId2"/>
          <a:stretch>
            <a:fillRect/>
          </a:stretch>
        </p:blipFill>
        <p:spPr>
          <a:xfrm>
            <a:off x="4515391" y="1678914"/>
            <a:ext cx="4040344" cy="4040344"/>
          </a:xfrm>
          <a:prstGeom prst="rect">
            <a:avLst/>
          </a:prstGeom>
        </p:spPr>
      </p:pic>
    </p:spTree>
    <p:extLst>
      <p:ext uri="{BB962C8B-B14F-4D97-AF65-F5344CB8AC3E}">
        <p14:creationId xmlns:p14="http://schemas.microsoft.com/office/powerpoint/2010/main" val="25322012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6621"/>
            <a:ext cx="6259728" cy="584776"/>
          </a:xfrm>
          <a:prstGeom prst="rect">
            <a:avLst/>
          </a:prstGeom>
          <a:noFill/>
        </p:spPr>
        <p:txBody>
          <a:bodyPr wrap="square" rtlCol="0">
            <a:spAutoFit/>
          </a:bodyPr>
          <a:lstStyle/>
          <a:p>
            <a:pPr algn="ctr"/>
            <a:r>
              <a:rPr lang="en-US" sz="3200" b="1" dirty="0" smtClean="0">
                <a:solidFill>
                  <a:schemeClr val="tx2">
                    <a:lumMod val="75000"/>
                  </a:schemeClr>
                </a:solidFill>
              </a:rPr>
              <a:t>Question </a:t>
            </a:r>
            <a:r>
              <a:rPr lang="en-US" sz="3200" b="1" dirty="0" smtClean="0">
                <a:solidFill>
                  <a:schemeClr val="tx2">
                    <a:lumMod val="75000"/>
                  </a:schemeClr>
                </a:solidFill>
              </a:rPr>
              <a:t>and </a:t>
            </a:r>
            <a:r>
              <a:rPr lang="en-US" sz="3200" b="1" dirty="0" smtClean="0">
                <a:solidFill>
                  <a:schemeClr val="tx2">
                    <a:lumMod val="75000"/>
                  </a:schemeClr>
                </a:solidFill>
              </a:rPr>
              <a:t>Answer / Discussion</a:t>
            </a:r>
            <a:endParaRPr lang="en-US" sz="3200" b="1" dirty="0">
              <a:solidFill>
                <a:schemeClr val="tx2">
                  <a:lumMod val="75000"/>
                </a:schemeClr>
              </a:solidFill>
            </a:endParaRPr>
          </a:p>
        </p:txBody>
      </p:sp>
      <p:sp>
        <p:nvSpPr>
          <p:cNvPr id="4" name="Rectangle 3"/>
          <p:cNvSpPr/>
          <p:nvPr/>
        </p:nvSpPr>
        <p:spPr>
          <a:xfrm>
            <a:off x="767779" y="1872391"/>
            <a:ext cx="3918270" cy="2185214"/>
          </a:xfrm>
          <a:prstGeom prst="rect">
            <a:avLst/>
          </a:prstGeom>
        </p:spPr>
        <p:txBody>
          <a:bodyPr wrap="square">
            <a:spAutoFit/>
          </a:bodyPr>
          <a:lstStyle/>
          <a:p>
            <a:pPr marL="285750" indent="-285750">
              <a:buFont typeface="Arial"/>
              <a:buChar char="•"/>
            </a:pPr>
            <a:r>
              <a:rPr lang="en-US" sz="2400" b="1" dirty="0" smtClean="0"/>
              <a:t>Questions </a:t>
            </a:r>
            <a:r>
              <a:rPr lang="en-US" sz="2400" b="1" dirty="0" smtClean="0"/>
              <a:t>on Policy or Legislative Timeline</a:t>
            </a:r>
            <a:r>
              <a:rPr lang="en-US" sz="2400" b="1" dirty="0" smtClean="0"/>
              <a:t>?</a:t>
            </a:r>
          </a:p>
          <a:p>
            <a:pPr marL="285750" indent="-285750">
              <a:buFont typeface="Arial"/>
              <a:buChar char="•"/>
            </a:pPr>
            <a:endParaRPr lang="en-US" sz="2400" b="1" dirty="0"/>
          </a:p>
          <a:p>
            <a:pPr marL="285750" indent="-285750">
              <a:buFont typeface="Arial"/>
              <a:buChar char="•"/>
            </a:pPr>
            <a:endParaRPr lang="en-US" sz="2400" b="1" dirty="0" smtClean="0"/>
          </a:p>
          <a:p>
            <a:pPr marL="285750" indent="-285750">
              <a:buFont typeface="Arial"/>
              <a:buChar char="•"/>
            </a:pPr>
            <a:endParaRPr lang="en-US" sz="2000" b="1" dirty="0" smtClean="0"/>
          </a:p>
          <a:p>
            <a:pPr marL="285750" indent="-285750">
              <a:buFont typeface="Arial"/>
              <a:buChar char="•"/>
            </a:pPr>
            <a:endParaRPr lang="en-US" sz="2000" b="1" dirty="0"/>
          </a:p>
        </p:txBody>
      </p:sp>
      <p:pic>
        <p:nvPicPr>
          <p:cNvPr id="6" name="Picture 5"/>
          <p:cNvPicPr>
            <a:picLocks noChangeAspect="1"/>
          </p:cNvPicPr>
          <p:nvPr/>
        </p:nvPicPr>
        <p:blipFill>
          <a:blip r:embed="rId2"/>
          <a:stretch>
            <a:fillRect/>
          </a:stretch>
        </p:blipFill>
        <p:spPr>
          <a:xfrm>
            <a:off x="5031428" y="1872391"/>
            <a:ext cx="3657589" cy="2406666"/>
          </a:xfrm>
          <a:prstGeom prst="rect">
            <a:avLst/>
          </a:prstGeom>
        </p:spPr>
      </p:pic>
    </p:spTree>
    <p:extLst>
      <p:ext uri="{BB962C8B-B14F-4D97-AF65-F5344CB8AC3E}">
        <p14:creationId xmlns:p14="http://schemas.microsoft.com/office/powerpoint/2010/main" val="1506358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340" y="177269"/>
            <a:ext cx="6918960" cy="1738937"/>
          </a:xfrm>
          <a:prstGeom prst="rect">
            <a:avLst/>
          </a:prstGeom>
          <a:noFill/>
        </p:spPr>
        <p:txBody>
          <a:bodyPr wrap="square" rtlCol="0">
            <a:spAutoFit/>
          </a:bodyPr>
          <a:lstStyle/>
          <a:p>
            <a:r>
              <a:rPr lang="en-US" sz="3600" b="1" dirty="0" smtClean="0">
                <a:solidFill>
                  <a:schemeClr val="tx2"/>
                </a:solidFill>
              </a:rPr>
              <a:t>History </a:t>
            </a:r>
            <a:r>
              <a:rPr lang="en-US" sz="3600" b="1" dirty="0">
                <a:solidFill>
                  <a:schemeClr val="tx2"/>
                </a:solidFill>
              </a:rPr>
              <a:t>and Purpose</a:t>
            </a:r>
            <a:r>
              <a:rPr lang="en-US" sz="3600" dirty="0">
                <a:solidFill>
                  <a:schemeClr val="tx2"/>
                </a:solidFill>
              </a:rPr>
              <a:t> </a:t>
            </a:r>
            <a:r>
              <a:rPr lang="en-US" sz="3600" b="1" dirty="0">
                <a:solidFill>
                  <a:schemeClr val="tx2"/>
                </a:solidFill>
              </a:rPr>
              <a:t>of Civil Disobedience</a:t>
            </a:r>
          </a:p>
          <a:p>
            <a:endParaRPr lang="en-US" sz="3500" dirty="0">
              <a:solidFill>
                <a:schemeClr val="tx2">
                  <a:lumMod val="75000"/>
                </a:schemeClr>
              </a:solidFill>
            </a:endParaRPr>
          </a:p>
        </p:txBody>
      </p:sp>
      <p:sp>
        <p:nvSpPr>
          <p:cNvPr id="4" name="TextBox 3"/>
          <p:cNvSpPr txBox="1"/>
          <p:nvPr/>
        </p:nvSpPr>
        <p:spPr>
          <a:xfrm>
            <a:off x="963487" y="2788458"/>
            <a:ext cx="184666" cy="369332"/>
          </a:xfrm>
          <a:prstGeom prst="rect">
            <a:avLst/>
          </a:prstGeom>
          <a:noFill/>
        </p:spPr>
        <p:txBody>
          <a:bodyPr wrap="none" rtlCol="0">
            <a:spAutoFit/>
          </a:bodyPr>
          <a:lstStyle/>
          <a:p>
            <a:endParaRPr lang="en-US"/>
          </a:p>
        </p:txBody>
      </p:sp>
      <p:sp>
        <p:nvSpPr>
          <p:cNvPr id="2" name="TextBox 1"/>
          <p:cNvSpPr txBox="1"/>
          <p:nvPr/>
        </p:nvSpPr>
        <p:spPr>
          <a:xfrm>
            <a:off x="786255" y="2116892"/>
            <a:ext cx="6940217" cy="4431983"/>
          </a:xfrm>
          <a:prstGeom prst="rect">
            <a:avLst/>
          </a:prstGeom>
          <a:noFill/>
        </p:spPr>
        <p:txBody>
          <a:bodyPr wrap="square" rtlCol="0">
            <a:spAutoFit/>
          </a:bodyPr>
          <a:lstStyle/>
          <a:p>
            <a:r>
              <a:rPr lang="en-US" sz="2400" b="1" dirty="0" smtClean="0"/>
              <a:t>CIVIL DISOBEDIENCE</a:t>
            </a:r>
          </a:p>
          <a:p>
            <a:endParaRPr lang="en-US" sz="2400" b="1" dirty="0" smtClean="0"/>
          </a:p>
          <a:p>
            <a:pPr marL="285750" indent="-285750">
              <a:buFont typeface="Arial"/>
              <a:buChar char="•"/>
            </a:pPr>
            <a:r>
              <a:rPr lang="en-US" sz="2400" dirty="0" smtClean="0"/>
              <a:t>What</a:t>
            </a:r>
            <a:r>
              <a:rPr lang="en-US" sz="2400" dirty="0"/>
              <a:t>? Why? When?</a:t>
            </a:r>
          </a:p>
          <a:p>
            <a:pPr marL="285750" indent="-285750">
              <a:buFont typeface="Arial"/>
              <a:buChar char="•"/>
            </a:pPr>
            <a:r>
              <a:rPr lang="en-US" sz="2400" dirty="0"/>
              <a:t>Public and nonviolent acts of resistance to structures of authority.  Act of conscience contrary to law to bring about change. </a:t>
            </a:r>
          </a:p>
          <a:p>
            <a:pPr marL="285750" indent="-285750">
              <a:buFont typeface="Arial"/>
              <a:buChar char="•"/>
            </a:pPr>
            <a:r>
              <a:rPr lang="en-US" sz="2400" dirty="0"/>
              <a:t>Achievement of a greater social good.</a:t>
            </a:r>
          </a:p>
          <a:p>
            <a:pPr marL="285750" indent="-285750">
              <a:buFont typeface="Arial"/>
              <a:buChar char="•"/>
            </a:pPr>
            <a:r>
              <a:rPr lang="en-US" sz="2400" dirty="0"/>
              <a:t>After legal means of persuasion, advocacy and protest pursued with no effect</a:t>
            </a:r>
            <a:r>
              <a:rPr lang="en-US" sz="2400" dirty="0" smtClean="0"/>
              <a:t>.</a:t>
            </a:r>
          </a:p>
          <a:p>
            <a:pPr marL="285750" indent="-285750">
              <a:buFont typeface="Arial"/>
              <a:buChar char="•"/>
            </a:pPr>
            <a:endParaRPr lang="en-US" sz="2400" dirty="0"/>
          </a:p>
          <a:p>
            <a:pPr marL="285750" indent="-285750">
              <a:buFont typeface="Arial"/>
              <a:buChar char="•"/>
            </a:pPr>
            <a:endParaRPr lang="en-US" sz="2400" dirty="0"/>
          </a:p>
          <a:p>
            <a:endParaRPr lang="en-US" dirty="0"/>
          </a:p>
        </p:txBody>
      </p:sp>
    </p:spTree>
    <p:extLst>
      <p:ext uri="{BB962C8B-B14F-4D97-AF65-F5344CB8AC3E}">
        <p14:creationId xmlns:p14="http://schemas.microsoft.com/office/powerpoint/2010/main" val="3423057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340" y="177269"/>
            <a:ext cx="6918960" cy="1738937"/>
          </a:xfrm>
          <a:prstGeom prst="rect">
            <a:avLst/>
          </a:prstGeom>
          <a:noFill/>
        </p:spPr>
        <p:txBody>
          <a:bodyPr wrap="square" rtlCol="0">
            <a:spAutoFit/>
          </a:bodyPr>
          <a:lstStyle/>
          <a:p>
            <a:r>
              <a:rPr lang="en-US" sz="3600" b="1" dirty="0" smtClean="0">
                <a:solidFill>
                  <a:schemeClr val="tx2"/>
                </a:solidFill>
              </a:rPr>
              <a:t>History </a:t>
            </a:r>
            <a:r>
              <a:rPr lang="en-US" sz="3600" b="1" dirty="0">
                <a:solidFill>
                  <a:schemeClr val="tx2"/>
                </a:solidFill>
              </a:rPr>
              <a:t>and Purpose</a:t>
            </a:r>
            <a:r>
              <a:rPr lang="en-US" sz="3600" dirty="0">
                <a:solidFill>
                  <a:schemeClr val="tx2"/>
                </a:solidFill>
              </a:rPr>
              <a:t> </a:t>
            </a:r>
            <a:r>
              <a:rPr lang="en-US" sz="3600" b="1" dirty="0">
                <a:solidFill>
                  <a:schemeClr val="tx2"/>
                </a:solidFill>
              </a:rPr>
              <a:t>of Civil Disobedience</a:t>
            </a:r>
          </a:p>
          <a:p>
            <a:endParaRPr lang="en-US" sz="3500" dirty="0">
              <a:solidFill>
                <a:schemeClr val="tx2">
                  <a:lumMod val="75000"/>
                </a:schemeClr>
              </a:solidFill>
            </a:endParaRPr>
          </a:p>
        </p:txBody>
      </p:sp>
      <p:sp>
        <p:nvSpPr>
          <p:cNvPr id="4" name="TextBox 3"/>
          <p:cNvSpPr txBox="1"/>
          <p:nvPr/>
        </p:nvSpPr>
        <p:spPr>
          <a:xfrm>
            <a:off x="963487" y="2788458"/>
            <a:ext cx="184666" cy="369332"/>
          </a:xfrm>
          <a:prstGeom prst="rect">
            <a:avLst/>
          </a:prstGeom>
          <a:noFill/>
        </p:spPr>
        <p:txBody>
          <a:bodyPr wrap="none" rtlCol="0">
            <a:spAutoFit/>
          </a:bodyPr>
          <a:lstStyle/>
          <a:p>
            <a:endParaRPr lang="en-US"/>
          </a:p>
        </p:txBody>
      </p:sp>
      <p:sp>
        <p:nvSpPr>
          <p:cNvPr id="2" name="TextBox 1"/>
          <p:cNvSpPr txBox="1"/>
          <p:nvPr/>
        </p:nvSpPr>
        <p:spPr>
          <a:xfrm>
            <a:off x="786255" y="1810308"/>
            <a:ext cx="6940217" cy="4431983"/>
          </a:xfrm>
          <a:prstGeom prst="rect">
            <a:avLst/>
          </a:prstGeom>
          <a:noFill/>
        </p:spPr>
        <p:txBody>
          <a:bodyPr wrap="square" rtlCol="0">
            <a:spAutoFit/>
          </a:bodyPr>
          <a:lstStyle/>
          <a:p>
            <a:r>
              <a:rPr lang="en-US" sz="2400" b="1" dirty="0"/>
              <a:t>Examples from faith traditions</a:t>
            </a:r>
            <a:endParaRPr lang="en-US" sz="2400" b="1" dirty="0" smtClean="0"/>
          </a:p>
          <a:p>
            <a:pPr marL="342900" indent="-342900">
              <a:buFont typeface="Arial"/>
              <a:buChar char="•"/>
            </a:pPr>
            <a:r>
              <a:rPr lang="en-US" sz="2400" dirty="0" smtClean="0"/>
              <a:t>Book </a:t>
            </a:r>
            <a:r>
              <a:rPr lang="en-US" sz="2400" dirty="0"/>
              <a:t>of Exodus: Hebrew midwives defied </a:t>
            </a:r>
            <a:r>
              <a:rPr lang="en-US" sz="2400" dirty="0" err="1"/>
              <a:t>Pharoah’s</a:t>
            </a:r>
            <a:r>
              <a:rPr lang="en-US" sz="2400" dirty="0"/>
              <a:t> order to kill Hebrew males at birth</a:t>
            </a:r>
          </a:p>
          <a:p>
            <a:pPr marL="342900" indent="-342900">
              <a:buFont typeface="Arial"/>
              <a:buChar char="•"/>
            </a:pPr>
            <a:r>
              <a:rPr lang="en-US" sz="2400" dirty="0"/>
              <a:t>Jesus healed on the Sabbath, permitted disciples to pick and eat grain on the Sabbath, his whole life nonviolent resistance </a:t>
            </a:r>
          </a:p>
          <a:p>
            <a:pPr marL="342900" indent="-342900">
              <a:buFont typeface="Arial"/>
              <a:buChar char="•"/>
            </a:pPr>
            <a:r>
              <a:rPr lang="en-US" sz="2400" dirty="0"/>
              <a:t>Martin Luther King Jr. et al., acts of civil disobedience</a:t>
            </a:r>
          </a:p>
          <a:p>
            <a:pPr marL="342900" indent="-342900">
              <a:buFont typeface="Arial"/>
              <a:buChar char="•"/>
            </a:pPr>
            <a:r>
              <a:rPr lang="en-US" sz="2400" dirty="0"/>
              <a:t>CD to protest development of nuclear weapons, e.g. Jesuit Dan </a:t>
            </a:r>
            <a:r>
              <a:rPr lang="en-US" sz="2400" dirty="0" err="1"/>
              <a:t>Berrigan</a:t>
            </a:r>
            <a:r>
              <a:rPr lang="en-US" sz="2400" dirty="0"/>
              <a:t>, Dorothy Day. . .</a:t>
            </a:r>
          </a:p>
          <a:p>
            <a:pPr marL="342900" indent="-342900">
              <a:buFont typeface="Arial"/>
              <a:buChar char="•"/>
            </a:pPr>
            <a:r>
              <a:rPr lang="en-US" sz="2400" dirty="0"/>
              <a:t>All claimed God’s law higher than human laws</a:t>
            </a:r>
            <a:endParaRPr lang="en-US" sz="2400" b="1" dirty="0" smtClean="0"/>
          </a:p>
          <a:p>
            <a:endParaRPr lang="en-US" dirty="0"/>
          </a:p>
        </p:txBody>
      </p:sp>
    </p:spTree>
    <p:extLst>
      <p:ext uri="{BB962C8B-B14F-4D97-AF65-F5344CB8AC3E}">
        <p14:creationId xmlns:p14="http://schemas.microsoft.com/office/powerpoint/2010/main" val="2832486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340" y="177269"/>
            <a:ext cx="6918960" cy="1738937"/>
          </a:xfrm>
          <a:prstGeom prst="rect">
            <a:avLst/>
          </a:prstGeom>
          <a:noFill/>
        </p:spPr>
        <p:txBody>
          <a:bodyPr wrap="square" rtlCol="0">
            <a:spAutoFit/>
          </a:bodyPr>
          <a:lstStyle/>
          <a:p>
            <a:r>
              <a:rPr lang="en-US" sz="3600" b="1" dirty="0" smtClean="0">
                <a:solidFill>
                  <a:schemeClr val="tx2"/>
                </a:solidFill>
              </a:rPr>
              <a:t>History </a:t>
            </a:r>
            <a:r>
              <a:rPr lang="en-US" sz="3600" b="1" dirty="0">
                <a:solidFill>
                  <a:schemeClr val="tx2"/>
                </a:solidFill>
              </a:rPr>
              <a:t>and Purpose</a:t>
            </a:r>
            <a:r>
              <a:rPr lang="en-US" sz="3600" dirty="0">
                <a:solidFill>
                  <a:schemeClr val="tx2"/>
                </a:solidFill>
              </a:rPr>
              <a:t> </a:t>
            </a:r>
            <a:r>
              <a:rPr lang="en-US" sz="3600" b="1" dirty="0">
                <a:solidFill>
                  <a:schemeClr val="tx2"/>
                </a:solidFill>
              </a:rPr>
              <a:t>of Civil Disobedience</a:t>
            </a:r>
          </a:p>
          <a:p>
            <a:endParaRPr lang="en-US" sz="3500" dirty="0">
              <a:solidFill>
                <a:schemeClr val="tx2">
                  <a:lumMod val="75000"/>
                </a:schemeClr>
              </a:solidFill>
            </a:endParaRPr>
          </a:p>
        </p:txBody>
      </p:sp>
      <p:sp>
        <p:nvSpPr>
          <p:cNvPr id="4" name="TextBox 3"/>
          <p:cNvSpPr txBox="1"/>
          <p:nvPr/>
        </p:nvSpPr>
        <p:spPr>
          <a:xfrm>
            <a:off x="963487" y="2788458"/>
            <a:ext cx="184666" cy="369332"/>
          </a:xfrm>
          <a:prstGeom prst="rect">
            <a:avLst/>
          </a:prstGeom>
          <a:noFill/>
        </p:spPr>
        <p:txBody>
          <a:bodyPr wrap="none" rtlCol="0">
            <a:spAutoFit/>
          </a:bodyPr>
          <a:lstStyle/>
          <a:p>
            <a:endParaRPr lang="en-US"/>
          </a:p>
        </p:txBody>
      </p:sp>
      <p:sp>
        <p:nvSpPr>
          <p:cNvPr id="2" name="TextBox 1"/>
          <p:cNvSpPr txBox="1"/>
          <p:nvPr/>
        </p:nvSpPr>
        <p:spPr>
          <a:xfrm>
            <a:off x="362906" y="1489125"/>
            <a:ext cx="4425332" cy="5109091"/>
          </a:xfrm>
          <a:prstGeom prst="rect">
            <a:avLst/>
          </a:prstGeom>
          <a:noFill/>
        </p:spPr>
        <p:txBody>
          <a:bodyPr wrap="square" rtlCol="0">
            <a:spAutoFit/>
          </a:bodyPr>
          <a:lstStyle/>
          <a:p>
            <a:r>
              <a:rPr lang="en-US" sz="2400" b="1" dirty="0" smtClean="0"/>
              <a:t>Quotes</a:t>
            </a:r>
          </a:p>
          <a:p>
            <a:endParaRPr lang="en-US" sz="2400" dirty="0" smtClean="0"/>
          </a:p>
          <a:p>
            <a:r>
              <a:rPr lang="en-US" sz="2000" dirty="0" smtClean="0"/>
              <a:t>Rev. Dr. Martin Luther King: </a:t>
            </a:r>
            <a:r>
              <a:rPr lang="en-US" sz="2000" dirty="0"/>
              <a:t>“One has a moral responsibility to disobey unjust laws.”</a:t>
            </a:r>
          </a:p>
          <a:p>
            <a:endParaRPr lang="en-US" sz="2000" dirty="0" smtClean="0"/>
          </a:p>
          <a:p>
            <a:r>
              <a:rPr lang="en-US" sz="2000" dirty="0" err="1" smtClean="0"/>
              <a:t>Ghandi</a:t>
            </a:r>
            <a:r>
              <a:rPr lang="en-US" sz="2000" dirty="0"/>
              <a:t>: “An unjust law is itself a species of violence. . .  should be resisted not by counter-violence but by nonviolence. . .breaking the law and submitting to arrest. ..</a:t>
            </a:r>
          </a:p>
          <a:p>
            <a:endParaRPr lang="en-US" sz="2000" dirty="0" smtClean="0"/>
          </a:p>
          <a:p>
            <a:r>
              <a:rPr lang="en-US" sz="2000" dirty="0" smtClean="0"/>
              <a:t>Bayard </a:t>
            </a:r>
            <a:r>
              <a:rPr lang="en-US" sz="2000" dirty="0"/>
              <a:t>Rustin: “We need in every ..community a group of angelic troublemakers.”</a:t>
            </a:r>
          </a:p>
          <a:p>
            <a:endParaRPr lang="en-US" dirty="0"/>
          </a:p>
        </p:txBody>
      </p:sp>
      <p:pic>
        <p:nvPicPr>
          <p:cNvPr id="5" name="Picture 4"/>
          <p:cNvPicPr>
            <a:picLocks noChangeAspect="1"/>
          </p:cNvPicPr>
          <p:nvPr/>
        </p:nvPicPr>
        <p:blipFill>
          <a:blip r:embed="rId2"/>
          <a:stretch>
            <a:fillRect/>
          </a:stretch>
        </p:blipFill>
        <p:spPr>
          <a:xfrm>
            <a:off x="4788238" y="2015686"/>
            <a:ext cx="4052295" cy="2830275"/>
          </a:xfrm>
          <a:prstGeom prst="rect">
            <a:avLst/>
          </a:prstGeom>
        </p:spPr>
      </p:pic>
    </p:spTree>
    <p:extLst>
      <p:ext uri="{BB962C8B-B14F-4D97-AF65-F5344CB8AC3E}">
        <p14:creationId xmlns:p14="http://schemas.microsoft.com/office/powerpoint/2010/main" val="1735476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18265</TotalTime>
  <Words>2517</Words>
  <Application>Microsoft Macintosh PowerPoint</Application>
  <PresentationFormat>On-screen Show (4:3)</PresentationFormat>
  <Paragraphs>434</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interfaithimmigration.org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IIC Contacts by organization </vt:lpstr>
    </vt:vector>
  </TitlesOfParts>
  <Company>Washington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Caroline Goodman</dc:creator>
  <cp:lastModifiedBy>Noel Andersen</cp:lastModifiedBy>
  <cp:revision>973</cp:revision>
  <dcterms:created xsi:type="dcterms:W3CDTF">2013-11-02T21:57:11Z</dcterms:created>
  <dcterms:modified xsi:type="dcterms:W3CDTF">2014-01-13T20:39:36Z</dcterms:modified>
</cp:coreProperties>
</file>